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2" r:id="rId4"/>
    <p:sldId id="261" r:id="rId5"/>
    <p:sldId id="263" r:id="rId6"/>
    <p:sldId id="265" r:id="rId7"/>
    <p:sldId id="266" r:id="rId8"/>
    <p:sldId id="267" r:id="rId9"/>
    <p:sldId id="269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A1A87B-F361-48A4-8024-BAEEB9D93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009" y="1300785"/>
            <a:ext cx="9762979" cy="2509213"/>
          </a:xfrm>
        </p:spPr>
        <p:txBody>
          <a:bodyPr>
            <a:normAutofit/>
          </a:bodyPr>
          <a:lstStyle/>
          <a:p>
            <a:r>
              <a:rPr lang="cs-CZ" dirty="0"/>
              <a:t>Život svaté </a:t>
            </a:r>
            <a:r>
              <a:rPr lang="cs-CZ" dirty="0" err="1"/>
              <a:t>ludmily</a:t>
            </a:r>
            <a:r>
              <a:rPr lang="cs-CZ" dirty="0"/>
              <a:t>:</a:t>
            </a:r>
            <a:br>
              <a:rPr lang="cs-CZ" dirty="0"/>
            </a:br>
            <a:r>
              <a:rPr lang="cs-CZ" dirty="0"/>
              <a:t>nové objevy – nové souvislosti</a:t>
            </a:r>
            <a:br>
              <a:rPr lang="cs-CZ" dirty="0"/>
            </a:br>
            <a:r>
              <a:rPr lang="cs-CZ" sz="3600"/>
              <a:t>Jakub Izdný</a:t>
            </a:r>
            <a:br>
              <a:rPr lang="cs-CZ" sz="3600" dirty="0"/>
            </a:br>
            <a:r>
              <a:rPr lang="cs-CZ" sz="3600" dirty="0"/>
              <a:t>(Ústav Českých dějin, FF UK)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425A559-76E2-4389-BEAE-EB3C09427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133" y="4036605"/>
            <a:ext cx="3489967" cy="179527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3C85D6C-5C4A-42AB-847C-D25A1D287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428" y="3809998"/>
            <a:ext cx="2103120" cy="277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21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9263A6-854A-4F93-A193-E636BD22F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28186"/>
            <a:ext cx="10364451" cy="1596177"/>
          </a:xfrm>
        </p:spPr>
        <p:txBody>
          <a:bodyPr/>
          <a:lstStyle/>
          <a:p>
            <a:r>
              <a:rPr lang="cs-CZ" dirty="0"/>
              <a:t>Vražední </a:t>
            </a:r>
            <a:r>
              <a:rPr lang="cs-CZ" dirty="0" err="1"/>
              <a:t>vikingové</a:t>
            </a:r>
            <a:r>
              <a:rPr lang="cs-CZ" dirty="0"/>
              <a:t>?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0003BC8-1B66-498E-88C6-28F6EF3099A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81436" y="1504030"/>
            <a:ext cx="7131754" cy="3849939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A95D4E1-91B8-4061-9AA3-2AA31A575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793" y="2548454"/>
            <a:ext cx="4554445" cy="33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93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8361D9BC-C98E-49A3-9520-B7CD1B192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Blahoslavená Ludmila ze země srbské…?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77D7371-46C4-41AF-8046-08AFCD7E6E0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39814" y="1881068"/>
            <a:ext cx="9237785" cy="391013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* 860</a:t>
            </a:r>
          </a:p>
          <a:p>
            <a:pPr marL="0" indent="0">
              <a:buNone/>
            </a:pPr>
            <a:r>
              <a:rPr lang="cs-CZ" dirty="0"/>
              <a:t>POHANKA, PŮVOD?</a:t>
            </a:r>
          </a:p>
          <a:p>
            <a:pPr marL="0" indent="0">
              <a:buNone/>
            </a:pPr>
            <a:r>
              <a:rPr lang="cs-CZ" dirty="0"/>
              <a:t>ASI V 15 LETECH PROVDANÁ ZA Bořivoje I.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A5069D9-21A8-40B3-90C8-83DABEE88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2268" y="1881067"/>
            <a:ext cx="2827845" cy="417107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ED112D6-8236-497B-A500-B6325A5BF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741" y="3522523"/>
            <a:ext cx="4614992" cy="30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68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8CA89A-CBC2-4D49-A8A7-95097CFE0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	JENŽE KÝM BYL BOŘIVOJ?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C6A840A-9EDC-4F1D-9925-9BD0272011F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287808" y="261379"/>
            <a:ext cx="2474015" cy="261146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AD34F0F-9E2B-4244-B3DF-090C8EF56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774" y="2157503"/>
            <a:ext cx="5923378" cy="408198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2BA08ED-A7B5-4449-84B8-DECACDF8D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707" y="3055719"/>
            <a:ext cx="4572219" cy="363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E2A8EE2-7600-4FBA-8A43-82038DB29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20" y="194753"/>
            <a:ext cx="10364451" cy="1596177"/>
          </a:xfrm>
        </p:spPr>
        <p:txBody>
          <a:bodyPr/>
          <a:lstStyle/>
          <a:p>
            <a:r>
              <a:rPr lang="cs-CZ" dirty="0"/>
              <a:t>MORAVSKO-ČESKÁ ZEM…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D9D1332-0955-4853-99B8-2707E9DEC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4" y="1411410"/>
            <a:ext cx="5686425" cy="48101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1E22F86-DD51-4D0E-A44B-6103C4782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762" y="255417"/>
            <a:ext cx="2355504" cy="317358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111183E-B148-4914-AD01-290CA5AE8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648" y="3351930"/>
            <a:ext cx="5495778" cy="343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58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A0DFE7-CD57-447D-A23B-7892E5534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cs-CZ" dirty="0"/>
              <a:t>KŘESŤANSTVÍ V ČECHÁCH – první kostel?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25479CA-9352-4AF3-BF10-746055038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" y="1528103"/>
            <a:ext cx="4017109" cy="492896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416A82D-8CD5-4158-A5B2-B1AE2A95B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2528" y="1528103"/>
            <a:ext cx="5826369" cy="436977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467CB8F-419B-4BEF-8D1B-220590F14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061" y="4189337"/>
            <a:ext cx="1511822" cy="226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07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6A5EDA-C56A-4642-97D8-BCD047344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58323"/>
            <a:ext cx="10364451" cy="1596177"/>
          </a:xfrm>
        </p:spPr>
        <p:txBody>
          <a:bodyPr/>
          <a:lstStyle/>
          <a:p>
            <a:r>
              <a:rPr lang="cs-CZ" dirty="0"/>
              <a:t>LUDMILA VLÁDNE?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D677F5F-9F65-4347-93FA-04F6EDCECD82}"/>
              </a:ext>
            </a:extLst>
          </p:cNvPr>
          <p:cNvSpPr txBox="1">
            <a:spLocks noGrp="1"/>
          </p:cNvSpPr>
          <p:nvPr>
            <p:ph sz="quarter" idx="13"/>
          </p:nvPr>
        </p:nvSpPr>
        <p:spPr>
          <a:xfrm>
            <a:off x="1166191" y="1854500"/>
            <a:ext cx="4678330" cy="438498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numCol="1" rtlCol="0">
            <a:spAutoFit/>
          </a:bodyPr>
          <a:lstStyle/>
          <a:p>
            <a:pPr marL="0" indent="0" algn="ctr">
              <a:buNone/>
            </a:pPr>
            <a:r>
              <a:rPr lang="cs-CZ" i="1" dirty="0"/>
              <a:t>Roku osmistého devadesátého od vtělení Páně král Arnulf postoupil Svatoplukovi, králi moravských Slovanů, vévodství Čechů, kteří až </a:t>
            </a:r>
            <a:r>
              <a:rPr lang="cs-CZ" b="1" i="1" dirty="0"/>
              <a:t>do té doby měli nad sebou vládce ze své krve a ze svého kmene</a:t>
            </a:r>
            <a:r>
              <a:rPr lang="cs-CZ" i="1" dirty="0"/>
              <a:t> a zachovávali franským králům slíbenou věrnost, aniž porušovali smlouvu…</a:t>
            </a:r>
          </a:p>
          <a:p>
            <a:pPr marL="0" indent="0" algn="ctr">
              <a:buNone/>
            </a:pPr>
            <a:r>
              <a:rPr lang="cs-CZ" i="1" dirty="0"/>
              <a:t>(Regino z </a:t>
            </a:r>
            <a:r>
              <a:rPr lang="cs-CZ" i="1" dirty="0" err="1"/>
              <a:t>Prümu</a:t>
            </a:r>
            <a:r>
              <a:rPr lang="cs-CZ" i="1" dirty="0"/>
              <a:t>, r. 890)</a:t>
            </a:r>
          </a:p>
          <a:p>
            <a:pPr algn="ctr"/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F57A7C9-5C5D-453E-958E-94A453D1CC1B}"/>
              </a:ext>
            </a:extLst>
          </p:cNvPr>
          <p:cNvSpPr txBox="1"/>
          <p:nvPr/>
        </p:nvSpPr>
        <p:spPr>
          <a:xfrm>
            <a:off x="6347482" y="1854500"/>
            <a:ext cx="4678327" cy="409342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numCol="1" rtlCol="0">
            <a:spAutoFit/>
          </a:bodyPr>
          <a:lstStyle/>
          <a:p>
            <a:pPr algn="ctr"/>
            <a:r>
              <a:rPr lang="cs-CZ" sz="2000" i="1" dirty="0"/>
              <a:t>V POLOVINĚ MĚSÍCE ČERVENCE SE KONAL VE MĚSTĚ ŘEZNĚ OBECNÝ SNĚM ; TAM PŘIŠLA KE KRÁLI Z ÚZEMÍ SLOVANŮ </a:t>
            </a:r>
            <a:r>
              <a:rPr lang="cs-CZ" sz="2000" b="1" i="1" dirty="0"/>
              <a:t>VŠECHNA KNÍŽATA ČECHŮ, KTERÉ VÉVODA SVATOPLUK PŘEDTÍM NÁSILNĚ ODLOUČIL</a:t>
            </a:r>
            <a:br>
              <a:rPr lang="cs-CZ" sz="2000" b="1" i="1" dirty="0"/>
            </a:br>
            <a:r>
              <a:rPr lang="cs-CZ" sz="2000" b="1" i="1" dirty="0"/>
              <a:t> A ODTRHL ZE SPOLEČENSTVÍ A Z MOCI KMENE BAVORŮ</a:t>
            </a:r>
            <a:r>
              <a:rPr lang="cs-CZ" sz="2000" i="1" dirty="0"/>
              <a:t> – JEJICH NÁČELNÍKY BYLI SPYTIHNĚV A VÍTĚZSLAV – A KDYŽ JE KRÁL DŮSTOJNĚ PŘIJAL, PODÁNÍM RUKY – JAK JE ZVYKEM – SE SMÍŘENI PODROBILI KRÁLOVSKÉ MOCI</a:t>
            </a:r>
          </a:p>
          <a:p>
            <a:pPr algn="ctr"/>
            <a:endParaRPr lang="cs-CZ" sz="2000" i="1" dirty="0"/>
          </a:p>
          <a:p>
            <a:pPr algn="ctr"/>
            <a:r>
              <a:rPr lang="cs-CZ" sz="2000" i="1" dirty="0"/>
              <a:t>(ANNALES FULDENSES, R. 895)</a:t>
            </a:r>
          </a:p>
        </p:txBody>
      </p:sp>
    </p:spTree>
    <p:extLst>
      <p:ext uri="{BB962C8B-B14F-4D97-AF65-F5344CB8AC3E}">
        <p14:creationId xmlns:p14="http://schemas.microsoft.com/office/powerpoint/2010/main" val="167958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3E5FA-0028-47CC-A58A-B4D21539D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VÝCHOVA VÁCLAVA…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D2A5A3-0E3A-4290-B040-BD1CFF227BC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/>
              <a:t>1. staroslověnská legenda:</a:t>
            </a:r>
          </a:p>
          <a:p>
            <a:pPr marL="457200" lvl="1" indent="0">
              <a:buNone/>
            </a:pPr>
            <a:r>
              <a:rPr lang="cs-CZ" i="1" dirty="0"/>
              <a:t>Jeho bába Ludmila dala jej vyučit v  knihách slovanských pod vedením kněze, a on si dobře osvojil jejich smysl. Vratislav pak jej poslal do Budče, tam se hoch počal učit knihám latinským a osvojil si je dobře.</a:t>
            </a:r>
          </a:p>
          <a:p>
            <a:r>
              <a:rPr lang="cs-CZ" dirty="0" err="1"/>
              <a:t>KRISTiÁNOVA</a:t>
            </a:r>
            <a:r>
              <a:rPr lang="cs-CZ" dirty="0"/>
              <a:t> LEGENDA:</a:t>
            </a:r>
          </a:p>
          <a:p>
            <a:pPr marL="457200" lvl="1" indent="0">
              <a:buNone/>
            </a:pPr>
            <a:r>
              <a:rPr lang="cs-CZ" i="1" dirty="0"/>
              <a:t>když zatím otec jeho se odebral z tohoto světa … (BYL VÁCLAV) NA stolec otcovský ode všeho lidu povýšen. Ale poněvadž ještě neodrostl zcela věku chlapeckému nebo jinošskému, všichni velmoži … svěřili nezkušeného vévodu s bratrem jeho Boleslavem Ludmile blažené paměti, služebnici Kristově, na vychování.</a:t>
            </a:r>
          </a:p>
        </p:txBody>
      </p:sp>
    </p:spTree>
    <p:extLst>
      <p:ext uri="{BB962C8B-B14F-4D97-AF65-F5344CB8AC3E}">
        <p14:creationId xmlns:p14="http://schemas.microsoft.com/office/powerpoint/2010/main" val="3464307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855DEB-496D-43F9-AF12-ABD7A085C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                           LUDMILA A DRAHOMÍRA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C706003-07D9-408F-96F6-C4B432F0342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SpOR</a:t>
            </a:r>
            <a:r>
              <a:rPr lang="cs-CZ" dirty="0"/>
              <a:t> O Víru?</a:t>
            </a:r>
          </a:p>
          <a:p>
            <a:pPr marL="0" indent="0">
              <a:buNone/>
            </a:pPr>
            <a:r>
              <a:rPr lang="cs-CZ" dirty="0"/>
              <a:t>	MOŽNÁ, ALE Třeba ne tak, jak 	bychom čekali</a:t>
            </a:r>
          </a:p>
          <a:p>
            <a:pPr marL="0" indent="0">
              <a:buNone/>
            </a:pPr>
            <a:r>
              <a:rPr lang="cs-CZ" dirty="0"/>
              <a:t>Politika?</a:t>
            </a:r>
          </a:p>
          <a:p>
            <a:pPr marL="0" indent="0">
              <a:buNone/>
            </a:pPr>
            <a:r>
              <a:rPr lang="cs-CZ" dirty="0"/>
              <a:t>Osobní zášť?</a:t>
            </a:r>
          </a:p>
          <a:p>
            <a:pPr marL="0" indent="0">
              <a:buNone/>
            </a:pPr>
            <a:r>
              <a:rPr lang="cs-CZ" dirty="0"/>
              <a:t>První kostel </a:t>
            </a:r>
            <a:r>
              <a:rPr lang="cs-CZ"/>
              <a:t>založený ženou…</a:t>
            </a:r>
            <a:endParaRPr lang="cs-CZ" dirty="0"/>
          </a:p>
        </p:txBody>
      </p:sp>
      <p:pic>
        <p:nvPicPr>
          <p:cNvPr id="8" name="Zástupný symbol pro obsah 4">
            <a:extLst>
              <a:ext uri="{FF2B5EF4-FFF2-40B4-BE49-F238E27FC236}">
                <a16:creationId xmlns:a16="http://schemas.microsoft.com/office/drawing/2014/main" id="{EF4AC520-987D-4ACA-9B90-66DC792C4BE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15470" y="2366963"/>
            <a:ext cx="4418860" cy="3424237"/>
          </a:xfrm>
        </p:spPr>
      </p:pic>
    </p:spTree>
    <p:extLst>
      <p:ext uri="{BB962C8B-B14F-4D97-AF65-F5344CB8AC3E}">
        <p14:creationId xmlns:p14="http://schemas.microsoft.com/office/powerpoint/2010/main" val="3169437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0C2A15-009A-415E-8E73-C3C1F1E9B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772530"/>
          </a:xfrm>
        </p:spPr>
        <p:txBody>
          <a:bodyPr/>
          <a:lstStyle/>
          <a:p>
            <a:r>
              <a:rPr lang="cs-CZ" dirty="0"/>
              <a:t>15. Září 921…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6DC6643-BA3C-4D75-8924-9F3E8FE7423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31521" y="1416605"/>
            <a:ext cx="6803242" cy="5102432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ADE0179-1C29-44A2-9A50-220E00075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37196"/>
            <a:ext cx="53340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5929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106</TotalTime>
  <Words>333</Words>
  <Application>Microsoft Office PowerPoint</Application>
  <PresentationFormat>Širokoúhlá obrazovka</PresentationFormat>
  <Paragraphs>27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Tw Cen MT</vt:lpstr>
      <vt:lpstr>Kapka</vt:lpstr>
      <vt:lpstr>Život svaté ludmily: nové objevy – nové souvislosti Jakub Izdný (Ústav Českých dějin, FF UK)</vt:lpstr>
      <vt:lpstr>Blahoslavená Ludmila ze země srbské…?</vt:lpstr>
      <vt:lpstr> JENŽE KÝM BYL BOŘIVOJ?</vt:lpstr>
      <vt:lpstr>MORAVSKO-ČESKÁ ZEM…</vt:lpstr>
      <vt:lpstr>KŘESŤANSTVÍ V ČECHÁCH – první kostel?</vt:lpstr>
      <vt:lpstr>LUDMILA VLÁDNE?</vt:lpstr>
      <vt:lpstr>VÝCHOVA VÁCLAVA…</vt:lpstr>
      <vt:lpstr>                                   LUDMILA A DRAHOMÍRA</vt:lpstr>
      <vt:lpstr>15. Září 921…</vt:lpstr>
      <vt:lpstr>Vražední vikingové?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Život svaté ludmily: nové objevy – nové souvislosti Jakub Izdný (Ústav světových dějin, FF UK)</dc:title>
  <dc:creator>YYY</dc:creator>
  <cp:lastModifiedBy>Jakub Izdný</cp:lastModifiedBy>
  <cp:revision>16</cp:revision>
  <dcterms:created xsi:type="dcterms:W3CDTF">2018-05-11T20:45:10Z</dcterms:created>
  <dcterms:modified xsi:type="dcterms:W3CDTF">2021-09-14T06:22:11Z</dcterms:modified>
</cp:coreProperties>
</file>