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8" r:id="rId2"/>
    <p:sldId id="465" r:id="rId3"/>
    <p:sldId id="412" r:id="rId4"/>
    <p:sldId id="707" r:id="rId5"/>
    <p:sldId id="675" r:id="rId6"/>
    <p:sldId id="684" r:id="rId7"/>
    <p:sldId id="671" r:id="rId8"/>
    <p:sldId id="630" r:id="rId9"/>
    <p:sldId id="709" r:id="rId10"/>
    <p:sldId id="685" r:id="rId11"/>
    <p:sldId id="695" r:id="rId12"/>
    <p:sldId id="696" r:id="rId13"/>
    <p:sldId id="697" r:id="rId14"/>
    <p:sldId id="698" r:id="rId15"/>
    <p:sldId id="703" r:id="rId16"/>
    <p:sldId id="710" r:id="rId17"/>
    <p:sldId id="712" r:id="rId18"/>
    <p:sldId id="705" r:id="rId19"/>
    <p:sldId id="336" r:id="rId20"/>
    <p:sldId id="274" r:id="rId21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4249" autoAdjust="0"/>
  </p:normalViewPr>
  <p:slideViewPr>
    <p:cSldViewPr snapToGrid="0" snapToObjects="1">
      <p:cViewPr varScale="1">
        <p:scale>
          <a:sx n="48" d="100"/>
          <a:sy n="48" d="100"/>
        </p:scale>
        <p:origin x="1858" y="43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EC4A-DAC7-4E42-A7E5-319B10EA44E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73375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B331E-5FCD-1D4D-8049-0BE0D4E6F1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7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9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Picture 1: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www.jayzuubar.com</a:t>
            </a:r>
            <a:r>
              <a:rPr lang="en-US" dirty="0"/>
              <a:t>/post/</a:t>
            </a:r>
            <a:r>
              <a:rPr lang="en-US" dirty="0" err="1"/>
              <a:t>ielts</a:t>
            </a:r>
            <a:r>
              <a:rPr lang="en-US" dirty="0"/>
              <a:t>-attention-economy</a:t>
            </a:r>
          </a:p>
          <a:p>
            <a:r>
              <a:rPr lang="en-US" dirty="0"/>
              <a:t>From IETLS textbooks</a:t>
            </a:r>
          </a:p>
          <a:p>
            <a:endParaRPr lang="en-US" dirty="0"/>
          </a:p>
          <a:p>
            <a:r>
              <a:rPr lang="en-US" dirty="0"/>
              <a:t>Picture 2:</a:t>
            </a:r>
          </a:p>
          <a:p>
            <a:r>
              <a:rPr lang="en-US" dirty="0"/>
              <a:t>https://</a:t>
            </a:r>
            <a:r>
              <a:rPr lang="en-US" dirty="0" err="1"/>
              <a:t>www.theatlantic.com</a:t>
            </a:r>
            <a:r>
              <a:rPr lang="en-US" dirty="0"/>
              <a:t>/health/archive/2016/07/can-this-app-make-me-happier/490049/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Picture 1: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www.jayzuubar.com</a:t>
            </a:r>
            <a:r>
              <a:rPr lang="en-US" dirty="0"/>
              <a:t>/post/</a:t>
            </a:r>
            <a:r>
              <a:rPr lang="en-US" dirty="0" err="1"/>
              <a:t>ielts</a:t>
            </a:r>
            <a:r>
              <a:rPr lang="en-US" dirty="0"/>
              <a:t>-attention-economy</a:t>
            </a:r>
          </a:p>
          <a:p>
            <a:r>
              <a:rPr lang="en-US" dirty="0"/>
              <a:t>From IETLS textbooks</a:t>
            </a:r>
          </a:p>
          <a:p>
            <a:endParaRPr lang="en-US" dirty="0"/>
          </a:p>
          <a:p>
            <a:r>
              <a:rPr lang="en-US" dirty="0"/>
              <a:t>Picture 2:</a:t>
            </a:r>
          </a:p>
          <a:p>
            <a:r>
              <a:rPr lang="en-US" dirty="0"/>
              <a:t>https://</a:t>
            </a:r>
            <a:r>
              <a:rPr lang="en-US" dirty="0" err="1"/>
              <a:t>www.theatlantic.com</a:t>
            </a:r>
            <a:r>
              <a:rPr lang="en-US" dirty="0"/>
              <a:t>/health/archive/2016/07/can-this-app-make-me-happier/490049/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B331E-5FCD-1D4D-8049-0BE0D4E6F1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94FD-CD78-7B49-A681-FC3841AB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3F5A1-1234-954A-B60A-699C9350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E5CA-4BC0-F24B-BA4F-8887BE76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2FDE-CCA5-4F9B-BAA2-01DB18F5DAEB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6E61-A941-B64A-B65B-49920D7B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68F-45B6-5443-A7CD-296CFFEC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31E-6BA6-E048-9A2D-451AA825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1D355-BF9B-8143-9839-F027BD7D3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F4EFB-2B63-854D-9EE3-1E1DFDF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CF36-8667-41E0-BB1B-2B62A10C10CB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CCE0-DB5A-D249-9D42-643F26E0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B39E-95EA-8B4A-B889-415EDEB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5AB70-F7A3-EC49-BD1E-774EE955E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C73EB-05A0-114A-8FDC-7B734BC0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E819-EA56-164C-996A-C58D7F3C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252-AE9B-4E4D-9CB1-04873AEE84E0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4B0B-FA35-9A47-BFAA-879ED471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C1B03-761C-DE4D-A83C-FC2AD4D1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417483F8-0AA0-4533-83B5-5132C3457F98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55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0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1A98-660D-0C42-A1AB-9D80B034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C1C1-FCED-0F4A-B329-8F0C3CE9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E29-F02D-A946-9929-641DE1CA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6F1A-1989-4932-9F31-16F28C0C00B5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B918E-8E30-EA4D-9B73-81AC8CC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6A4C-B490-044C-AB36-0140A99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9925-047B-1C40-A391-367BBBC9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B0A37-FE5A-864F-B769-123F9248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5A636-B7D0-6047-92D2-ED9A983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9179-4BE6-4B30-9ABD-6E82455B30F8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31800-B64A-8648-9A14-36AEF97B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99C5-399D-A247-81E3-C9553297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CEA3-26E4-5D42-802E-B8BF75E4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3E7F-20D8-7D4D-B26C-9D1D7D248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8E5C1-D46B-464C-8C20-3EEF4BDD2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8F836-976D-2740-B0C4-5C6D2A56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FF7D-0A57-47DF-806D-486567AC6E5B}" type="datetime1">
              <a:rPr lang="fr-FR" smtClean="0"/>
              <a:t>24/09/2021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D053C-FCCC-FC4C-86B2-843976F3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B1B8F-B25E-C24A-A250-2D7C129B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BE16-74ED-AB4E-9331-CAB7622C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5E4F1-2E30-504C-BA93-D8729E47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E3B1E-9EE9-7C46-A287-843CBFDC9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BD331-8A95-4D45-A2E3-3283DBC72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FCD23-37CD-2344-92B3-D7FB1F71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765C2-42DB-6E4C-A247-FF9B68E5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5B5C-0645-4086-A808-FA2145C99E5D}" type="datetime1">
              <a:rPr lang="fr-FR" smtClean="0"/>
              <a:t>24/09/2021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53B5D-0E4C-D94A-8E76-5D53E154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1ACB0-D2D5-F048-97CC-E4C946FB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402B-2E1C-4641-837B-C6D1418C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636BF-A3E5-9B41-A269-EB8B1C1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17C-1308-40BA-99B6-00A4E5DA9E2C}" type="datetime1">
              <a:rPr lang="fr-FR" smtClean="0"/>
              <a:t>24/09/2021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88C29-9C0A-0F48-808B-5BCBB5C6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3005-9079-1242-BA6F-9A6715DA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793B1-1A11-FE43-8704-8C811510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7ACC-7B9E-46BC-AB61-53D62E2BD9F6}" type="datetime1">
              <a:rPr lang="fr-FR" smtClean="0"/>
              <a:t>24/09/2021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CA4D2-BDCA-8943-91EE-031DC34E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54C67-CA74-984D-9811-8A753B65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2E5D-3E73-C54D-892E-AC53A867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F634-A14E-E140-89B1-B53505FE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E9981-3425-7E42-8CA0-DEE8018B0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FBBF8-9E7F-E745-8D73-CFA9AA60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688B-A9DE-4A2C-B17F-C1E6B5B7C2A2}" type="datetime1">
              <a:rPr lang="fr-FR" smtClean="0"/>
              <a:t>24/09/2021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39C0-839C-9246-BA0B-09E89F63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E9263-4619-1845-B646-6984AE39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14C8-5EB3-B642-B583-5EF36CC9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15930-4D1C-204B-92E6-395F3CB24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606A0-2D98-A84E-AC17-8BA669B50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7880-28B5-4148-8D88-447F2E0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2578-3D8E-4997-B1CD-33EC7AFCC9C0}" type="datetime1">
              <a:rPr lang="fr-FR" smtClean="0"/>
              <a:t>24/09/2021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702F-AFC9-7247-BE29-1762741A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F1479-6EC9-B441-866A-AD03B025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E7C03-0B4F-C046-B7FD-792D3061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EE70-0F5E-3546-B7ED-A65ED8C4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CF6D-4FBA-A74D-BC55-BB33CC635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5633-242F-46FF-95A8-6925CDC8DB4C}" type="datetime1">
              <a:rPr lang="fr-FR" smtClean="0"/>
              <a:t>24/09/2021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74FC-AA20-0745-A8A8-B9FA385FD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EAF6-364F-AA40-8747-36907342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B033-46C0-2C4D-BDAA-A01C92C76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://www.digitalcitizenship.net/Nine_Element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www.bmfsfj.de/blob/jump/159708/achter-altersbericht-kurzfassung-englisch-data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www.coe.int/en/web/digital-citizenship-education/home?desktop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2">
            <a:extLst>
              <a:ext uri="{FF2B5EF4-FFF2-40B4-BE49-F238E27FC236}">
                <a16:creationId xmlns:a16="http://schemas.microsoft.com/office/drawing/2014/main" id="{90F6E2DA-BAA4-4871-807B-7496A011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b="24426"/>
          <a:stretch>
            <a:fillRect/>
          </a:stretch>
        </p:blipFill>
        <p:spPr bwMode="auto">
          <a:xfrm>
            <a:off x="-1" y="-19050"/>
            <a:ext cx="12192001" cy="27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>
            <a:extLst>
              <a:ext uri="{FF2B5EF4-FFF2-40B4-BE49-F238E27FC236}">
                <a16:creationId xmlns:a16="http://schemas.microsoft.com/office/drawing/2014/main" id="{17E71889-8B5E-4907-8F68-9D0BF75D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398" y="3469361"/>
            <a:ext cx="5671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8A92BD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8A92BD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8A92BD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AFAD9A"/>
                </a:solidFill>
                <a:latin typeface="+mn-lt"/>
                <a:cs typeface="Calibri" panose="020F0502020204030204" pitchFamily="34" charset="0"/>
              </a:rPr>
              <a:t>European Seniors’ Union Congress</a:t>
            </a:r>
          </a:p>
        </p:txBody>
      </p:sp>
      <p:sp>
        <p:nvSpPr>
          <p:cNvPr id="6150" name="Content Placeholder 1">
            <a:extLst>
              <a:ext uri="{FF2B5EF4-FFF2-40B4-BE49-F238E27FC236}">
                <a16:creationId xmlns:a16="http://schemas.microsoft.com/office/drawing/2014/main" id="{4CAEDB7F-5F8D-4675-8F0D-D617BEF7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833" y="3572590"/>
            <a:ext cx="74203" cy="2851176"/>
          </a:xfrm>
          <a:prstGeom prst="rect">
            <a:avLst/>
          </a:prstGeom>
          <a:solidFill>
            <a:srgbClr val="AFA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>
              <a:spcBef>
                <a:spcPct val="20000"/>
              </a:spcBef>
              <a:buChar char="•"/>
              <a:defRPr sz="2800">
                <a:solidFill>
                  <a:srgbClr val="8A92BD"/>
                </a:solidFill>
                <a:latin typeface="Bookman Old Style" panose="020506040505050202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400">
                <a:solidFill>
                  <a:srgbClr val="8A92BD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8A92BD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D0A02D8A-CEE1-4E7D-AF0A-AD67B9863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28" y="5652982"/>
            <a:ext cx="41544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8A92BD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8A92BD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8A92BD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9pPr>
          </a:lstStyle>
          <a:p>
            <a:pPr algn="r">
              <a:lnSpc>
                <a:spcPts val="2700"/>
              </a:lnSpc>
              <a:spcBef>
                <a:spcPct val="0"/>
              </a:spcBef>
              <a:buNone/>
            </a:pPr>
            <a:r>
              <a:rPr lang="en-GB" altLang="en-US" sz="2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Presentation</a:t>
            </a:r>
            <a:br>
              <a:rPr lang="en-GB" altLang="en-US" sz="2200" dirty="0">
                <a:solidFill>
                  <a:srgbClr val="AFAD9A"/>
                </a:solidFill>
                <a:latin typeface="+mn-lt"/>
                <a:cs typeface="Calibri" panose="020F0502020204030204" pitchFamily="34" charset="0"/>
              </a:rPr>
            </a:br>
            <a:r>
              <a:rPr lang="en-GB" altLang="en-US" sz="2200" dirty="0">
                <a:solidFill>
                  <a:srgbClr val="AFAD9A"/>
                </a:solidFill>
                <a:latin typeface="+mn-lt"/>
                <a:cs typeface="Calibri" panose="020F0502020204030204" pitchFamily="34" charset="0"/>
              </a:rPr>
              <a:t>23-25 September 2021</a:t>
            </a:r>
          </a:p>
        </p:txBody>
      </p:sp>
      <p:sp>
        <p:nvSpPr>
          <p:cNvPr id="6152" name="Rectangle 12">
            <a:extLst>
              <a:ext uri="{FF2B5EF4-FFF2-40B4-BE49-F238E27FC236}">
                <a16:creationId xmlns:a16="http://schemas.microsoft.com/office/drawing/2014/main" id="{57C769AA-777E-4E51-B214-F69C2331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480" y="5657787"/>
            <a:ext cx="4837860" cy="76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8A92BD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8A92BD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8A92BD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A92BD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en-GB" altLang="en-US" sz="2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Patrick Penninckx</a:t>
            </a:r>
            <a:br>
              <a:rPr lang="en-GB" altLang="en-US" sz="2200" dirty="0">
                <a:solidFill>
                  <a:srgbClr val="AFAD9A"/>
                </a:solidFill>
                <a:latin typeface="+mn-lt"/>
                <a:cs typeface="Calibri" panose="020F0502020204030204" pitchFamily="34" charset="0"/>
              </a:rPr>
            </a:br>
            <a:r>
              <a:rPr lang="en-GB" altLang="en-US" sz="2200" dirty="0">
                <a:solidFill>
                  <a:srgbClr val="AFAD9A"/>
                </a:solidFill>
                <a:latin typeface="+mn-lt"/>
                <a:cs typeface="Calibri" panose="020F0502020204030204" pitchFamily="34" charset="0"/>
              </a:rPr>
              <a:t>Head of Information Society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5C709-066E-47CE-A2BA-0BE5C000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94F855-CAFE-4762-9029-401CF37C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59" y="3220157"/>
            <a:ext cx="2214838" cy="11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30DA2A-030D-448F-B220-FE383E7ECEFA}"/>
              </a:ext>
            </a:extLst>
          </p:cNvPr>
          <p:cNvSpPr/>
          <p:nvPr/>
        </p:nvSpPr>
        <p:spPr>
          <a:xfrm>
            <a:off x="4859554" y="4072424"/>
            <a:ext cx="5153218" cy="1323439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r>
              <a:rPr lang="en-US" altLang="en-US" sz="2600" dirty="0">
                <a:solidFill>
                  <a:schemeClr val="bg1"/>
                </a:solidFill>
                <a:cs typeface="Calibri" panose="020F0502020204030204" pitchFamily="34" charset="0"/>
              </a:rPr>
              <a:t>The need for media and information literacy for all age groups – </a:t>
            </a:r>
            <a:b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cs typeface="Calibri" panose="020F0502020204030204" pitchFamily="34" charset="0"/>
              </a:rPr>
              <a:t>the human rights prospective</a:t>
            </a:r>
            <a:endParaRPr lang="en-GB" sz="2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1178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DBEB8-8FB6-4783-B88A-7A99BE7CCD69}"/>
              </a:ext>
            </a:extLst>
          </p:cNvPr>
          <p:cNvSpPr/>
          <p:nvPr/>
        </p:nvSpPr>
        <p:spPr>
          <a:xfrm>
            <a:off x="1062037" y="6098803"/>
            <a:ext cx="2279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digitalcitizenship.net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D7B98-28FB-4A39-801E-3F5648036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1538772"/>
            <a:ext cx="10067925" cy="4276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89BD2-26BD-41D3-A262-B8E596E224A5}"/>
              </a:ext>
            </a:extLst>
          </p:cNvPr>
          <p:cNvSpPr txBox="1"/>
          <p:nvPr/>
        </p:nvSpPr>
        <p:spPr>
          <a:xfrm>
            <a:off x="9363074" y="4204958"/>
            <a:ext cx="143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Digital citizenship for 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Media Literacy</a:t>
            </a:r>
          </a:p>
        </p:txBody>
      </p:sp>
    </p:spTree>
    <p:extLst>
      <p:ext uri="{BB962C8B-B14F-4D97-AF65-F5344CB8AC3E}">
        <p14:creationId xmlns:p14="http://schemas.microsoft.com/office/powerpoint/2010/main" val="118065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Media literacy and human rights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6243144" y="1719794"/>
            <a:ext cx="50764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and Information Literacy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lies at the core of 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 of expression and information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evolves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response to changing technological, social, cultural, and political factors.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result, it should be viewed as a 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life-long individual learning journey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requiring regular updating of skills and knowledge.</a:t>
            </a:r>
          </a:p>
        </p:txBody>
      </p:sp>
      <p:pic>
        <p:nvPicPr>
          <p:cNvPr id="1026" name="Picture 2" descr="Media literacy for all: DG Connect launches a new call for proposals -  Newsletter EuropeanNewsletter European">
            <a:extLst>
              <a:ext uri="{FF2B5EF4-FFF2-40B4-BE49-F238E27FC236}">
                <a16:creationId xmlns:a16="http://schemas.microsoft.com/office/drawing/2014/main" id="{E043EBC9-4E30-409E-AE88-19FD061E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216"/>
            <a:ext cx="5726416" cy="5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0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6289580" y="1719794"/>
            <a:ext cx="54833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literacy enables </a:t>
            </a:r>
            <a:r>
              <a:rPr lang="en-US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cognitive, technical and social skills to: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effectively access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critically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 content;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informed decisions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which media they use and how to use them;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 the ethical implications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media and new technologies;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 effectively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 by creating content. </a:t>
            </a:r>
          </a:p>
        </p:txBody>
      </p:sp>
      <p:pic>
        <p:nvPicPr>
          <p:cNvPr id="2050" name="Picture 2" descr="MEDIA Information Literacy - Home | Facebook">
            <a:extLst>
              <a:ext uri="{FF2B5EF4-FFF2-40B4-BE49-F238E27FC236}">
                <a16:creationId xmlns:a16="http://schemas.microsoft.com/office/drawing/2014/main" id="{1D01210D-C7E0-4B73-B0E2-E8EC3DCC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66327"/>
            <a:ext cx="5673012" cy="56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A5758-D830-4E73-A2BE-261C40B4B41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Media literacy and human rights</a:t>
            </a:r>
          </a:p>
        </p:txBody>
      </p:sp>
    </p:spTree>
    <p:extLst>
      <p:ext uri="{BB962C8B-B14F-4D97-AF65-F5344CB8AC3E}">
        <p14:creationId xmlns:p14="http://schemas.microsoft.com/office/powerpoint/2010/main" val="17617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6289580" y="1719794"/>
            <a:ext cx="54833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Media literacy  also contributes to media pluralism and diversity: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the digital divide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facilitating informed decision making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(especially as regards political and public affairs and the free choice of the electorate in a free and fair election of their representatives);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enabling the identification and countering false and/or misleading information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illegal online content.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53E17-2B56-4A81-9B69-80EB44120B18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Media literacy and human rights</a:t>
            </a:r>
          </a:p>
        </p:txBody>
      </p:sp>
      <p:pic>
        <p:nvPicPr>
          <p:cNvPr id="1026" name="Picture 2" descr="Media Literacy">
            <a:extLst>
              <a:ext uri="{FF2B5EF4-FFF2-40B4-BE49-F238E27FC236}">
                <a16:creationId xmlns:a16="http://schemas.microsoft.com/office/drawing/2014/main" id="{C92E6C24-C933-46D3-A9D8-4CCF5F41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216"/>
            <a:ext cx="5697784" cy="5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0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7912359" y="1719794"/>
            <a:ext cx="34150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Council of Europe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taken a two-fold approach to media literacy: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objective is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media literacy  within institutional frameworks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objective is to provide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empowering individual media users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all ages and walks of life.</a:t>
            </a:r>
          </a:p>
        </p:txBody>
      </p:sp>
      <p:pic>
        <p:nvPicPr>
          <p:cNvPr id="4098" name="Picture 2" descr="Council of Europe">
            <a:extLst>
              <a:ext uri="{FF2B5EF4-FFF2-40B4-BE49-F238E27FC236}">
                <a16:creationId xmlns:a16="http://schemas.microsoft.com/office/drawing/2014/main" id="{0F1C6703-CE49-4D75-AF34-488FA2259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29618"/>
          <a:stretch/>
        </p:blipFill>
        <p:spPr bwMode="auto">
          <a:xfrm>
            <a:off x="-1" y="1160216"/>
            <a:ext cx="7483151" cy="5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E98BF6-AAE9-4352-BBFC-C3CEE559D1BB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Media literacy and human rights</a:t>
            </a:r>
          </a:p>
        </p:txBody>
      </p:sp>
    </p:spTree>
    <p:extLst>
      <p:ext uri="{BB962C8B-B14F-4D97-AF65-F5344CB8AC3E}">
        <p14:creationId xmlns:p14="http://schemas.microsoft.com/office/powerpoint/2010/main" val="39591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Addressing the needs of 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4638870" y="1255466"/>
            <a:ext cx="7374874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 65s are at risk of being under-served by media literacy  initiatives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A significant obstacle to reaching an older audience with media literacy tools and training may be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absence of dissemination networks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(such as schools are for younger people).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A large majority of projects target either teachers or school children. Only 25 of the 65 projects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analysed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included aged 65+ as one of their target groups.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Projects targeting older people tend to be of a strategic nature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such as policy, rather than bespoke projects or resources targeting this group. As a result, there appears to be a lack of media literacy training and tools aimed at older people.</a:t>
            </a:r>
          </a:p>
          <a:p>
            <a:pPr>
              <a:spcAft>
                <a:spcPts val="9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the study “Supporting Quality Journalism through Media and Information Literacy” </a:t>
            </a:r>
          </a:p>
          <a:p>
            <a:pPr>
              <a:spcAft>
                <a:spcPts val="90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FCE45-8C8F-44C6-93BB-EFF50759D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96"/>
          <a:stretch/>
        </p:blipFill>
        <p:spPr>
          <a:xfrm>
            <a:off x="0" y="1160216"/>
            <a:ext cx="4415840" cy="56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Addressing the needs of 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5010150" y="1447936"/>
            <a:ext cx="661540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 65s are at risk of being under-served </a:t>
            </a:r>
            <a:b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by media literacy initiatives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The data appears to suggest that there is a risk that while teachers and students are being well-served, group of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people most likely to share disinformation online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and least likely to be familiar with how the economics and the online infrastructure operates </a:t>
            </a: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(over 65s) are the being under-served by these projects.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the study “Supporting Quality Journalism through Media and Information Literacy” </a:t>
            </a:r>
          </a:p>
          <a:p>
            <a:pPr>
              <a:spcAft>
                <a:spcPts val="120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ED69A-E220-4A98-B07E-A8CE21289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81"/>
          <a:stretch/>
        </p:blipFill>
        <p:spPr>
          <a:xfrm>
            <a:off x="0" y="1169075"/>
            <a:ext cx="4370615" cy="5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Addressing the needs of 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4953000" y="1409700"/>
            <a:ext cx="649469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 65s are at risk of being under-served </a:t>
            </a:r>
            <a:b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by media literacy initiatives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There is a need for more of so-called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“public-facing” media literacy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activities,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those that bring MIL to the general public, e.g. public information campaigns, national training </a:t>
            </a:r>
            <a:r>
              <a:rPr lang="en-US" sz="2600" dirty="0" err="1">
                <a:latin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or community media </a:t>
            </a:r>
            <a:r>
              <a:rPr lang="en-US" sz="2600" dirty="0" err="1">
                <a:latin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. Many such </a:t>
            </a:r>
            <a:r>
              <a:rPr lang="en-US" sz="2600" dirty="0" err="1">
                <a:latin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rely on voluntary effort and would benefit greatly from a more </a:t>
            </a: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systematic public funding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the study “Supporting Quality Journalism through Media and Information Literacy” </a:t>
            </a:r>
          </a:p>
          <a:p>
            <a:pPr>
              <a:spcAft>
                <a:spcPts val="120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ow Digital Health Can Help Seniors Age in Place | by Dusan Belic |  DHbriefs | Medium">
            <a:extLst>
              <a:ext uri="{FF2B5EF4-FFF2-40B4-BE49-F238E27FC236}">
                <a16:creationId xmlns:a16="http://schemas.microsoft.com/office/drawing/2014/main" id="{02B26874-5132-4422-BB31-BC58A1DAD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22267"/>
          <a:stretch/>
        </p:blipFill>
        <p:spPr bwMode="auto">
          <a:xfrm>
            <a:off x="0" y="1160216"/>
            <a:ext cx="4433792" cy="569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1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47817-DCC8-44F6-822D-E97EA8A0305E}"/>
              </a:ext>
            </a:extLst>
          </p:cNvPr>
          <p:cNvSpPr/>
          <p:nvPr/>
        </p:nvSpPr>
        <p:spPr>
          <a:xfrm>
            <a:off x="9277350" y="3838575"/>
            <a:ext cx="1609725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97003-F456-41ED-A075-41D57CB4A465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Addressing the needs of 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35B02-921D-4C30-9A59-85E2EE1103C5}"/>
              </a:ext>
            </a:extLst>
          </p:cNvPr>
          <p:cNvSpPr txBox="1"/>
          <p:nvPr/>
        </p:nvSpPr>
        <p:spPr>
          <a:xfrm>
            <a:off x="5106955" y="1447936"/>
            <a:ext cx="678024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Ministerial Conference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on Artificial Intelligence-Intelligent politics, Challenges and opportunities for media and democracy of 10-11 June 2021: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Ministers responsible for media and information society met to discuss and decide how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address the profound changes in the media and information environment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brought on by the process of digitalisation.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Through the adoption of a number of instruments, the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member states committed to enhance and protect the human rights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in a new media landscape where people have access, use and understand the new media and digital technologies, think critically, </a:t>
            </a:r>
            <a:r>
              <a:rPr lang="en-US" sz="2200" dirty="0" err="1">
                <a:latin typeface="Calibri" panose="020F0502020204030204" pitchFamily="34" charset="0"/>
                <a:cs typeface="Arial" panose="020B0604020202020204" pitchFamily="34" charset="0"/>
              </a:rPr>
              <a:t>analyse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it and make informed choices.</a:t>
            </a:r>
            <a:endParaRPr lang="en-GB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9A20D-D29D-4B2D-AD0C-89E60E033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2"/>
          <a:stretch/>
        </p:blipFill>
        <p:spPr>
          <a:xfrm>
            <a:off x="0" y="1155550"/>
            <a:ext cx="4634204" cy="57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A7AAC4-3C16-4144-A62C-654DDFA0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06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80816" y="2672912"/>
            <a:ext cx="531177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AFAD9A"/>
                </a:solidFill>
              </a:rPr>
              <a:t>www.coe.int/</a:t>
            </a:r>
            <a:r>
              <a:rPr lang="en-GB" sz="2400" b="1" dirty="0">
                <a:solidFill>
                  <a:srgbClr val="D0662F"/>
                </a:solidFill>
              </a:rPr>
              <a:t>freedom</a:t>
            </a:r>
            <a:r>
              <a:rPr lang="en-GB" sz="2400" dirty="0">
                <a:solidFill>
                  <a:srgbClr val="D0662F"/>
                </a:solidFill>
              </a:rPr>
              <a:t>of</a:t>
            </a:r>
            <a:r>
              <a:rPr lang="en-GB" sz="2400" b="1" dirty="0">
                <a:solidFill>
                  <a:srgbClr val="D0662F"/>
                </a:solidFill>
              </a:rPr>
              <a:t>expression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AFAD9A"/>
                </a:solidFill>
              </a:rPr>
              <a:t>www.coe.int/</a:t>
            </a:r>
            <a:r>
              <a:rPr lang="en-GB" sz="2400" b="1" dirty="0">
                <a:solidFill>
                  <a:srgbClr val="C00000"/>
                </a:solidFill>
              </a:rPr>
              <a:t>internet</a:t>
            </a:r>
            <a:r>
              <a:rPr lang="en-GB" sz="2400" dirty="0">
                <a:solidFill>
                  <a:srgbClr val="C00000"/>
                </a:solidFill>
              </a:rPr>
              <a:t>governance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AFAD9A"/>
                </a:solidFill>
              </a:rPr>
              <a:t>www.coe.int/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data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protection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AFAD9A"/>
                </a:solidFill>
              </a:rPr>
              <a:t>www.coe.int/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cyber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crime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AFAD9A"/>
                </a:solidFill>
              </a:rPr>
              <a:t>www.coe.int/</a:t>
            </a:r>
            <a:r>
              <a:rPr lang="en-GB" sz="2400" b="1" dirty="0">
                <a:solidFill>
                  <a:srgbClr val="7030A0"/>
                </a:solidFill>
              </a:rPr>
              <a:t>AI</a:t>
            </a:r>
          </a:p>
          <a:p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rgbClr val="AFAD9A"/>
                </a:solidFill>
              </a:rPr>
              <a:t>Facebook Page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rgbClr val="D0662F"/>
                </a:solidFill>
              </a:rPr>
              <a:t>Information Society Group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79094" y="1988848"/>
            <a:ext cx="2971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accent3"/>
                </a:solidFill>
              </a:rPr>
              <a:t>Thanks for your attention 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0816" y="2024720"/>
            <a:ext cx="3429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AFAD9A"/>
                </a:solidFill>
              </a:rPr>
              <a:t>further resources</a:t>
            </a:r>
            <a:r>
              <a:rPr lang="en-GB" sz="2800" b="1" dirty="0">
                <a:solidFill>
                  <a:srgbClr val="AFAD9A"/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0881" y="310862"/>
            <a:ext cx="5653312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Information Society Department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204818" y="2180081"/>
            <a:ext cx="87086" cy="3886439"/>
          </a:xfrm>
          <a:prstGeom prst="rect">
            <a:avLst/>
          </a:prstGeom>
          <a:solidFill>
            <a:srgbClr val="AF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0F6A4A-8D73-445A-BA9A-B94BEBF5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97" y="3429000"/>
            <a:ext cx="1663247" cy="1610205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5BBE0-2504-4E8C-8A5C-03D272F44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52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80BA43-2E63-4A84-8925-840BB1B2A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25D04-AB0B-D04D-90A6-03BE07662C26}"/>
              </a:ext>
            </a:extLst>
          </p:cNvPr>
          <p:cNvSpPr/>
          <p:nvPr/>
        </p:nvSpPr>
        <p:spPr>
          <a:xfrm>
            <a:off x="4542002" y="287720"/>
            <a:ext cx="6665930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Technology extends it’s limits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CF6AE-FBEB-433B-8BAF-9A11D82A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862533-928F-4EA4-9ADD-7CEB372FC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9"/>
          <a:stretch/>
        </p:blipFill>
        <p:spPr>
          <a:xfrm>
            <a:off x="2152891" y="1221464"/>
            <a:ext cx="7542088" cy="5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34440"/>
            <a:ext cx="2292406" cy="49815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36E20-24E6-459A-ABE8-63A0B972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678" r="1080" b="20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4303" y="451671"/>
            <a:ext cx="7084071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Emerging digital society - what is at risk?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4304" y="1506058"/>
            <a:ext cx="51147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Right to private and family life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Freedom of Expression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Right to participate in democratic processes, such as elections, free from undue influences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64286-208A-4954-B02E-5C0853698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E6DA03-C5AE-284C-84DA-337CB9734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3797" y="895450"/>
            <a:ext cx="6323273" cy="59625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0BA43-2E63-4A84-8925-840BB1B2A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25D04-AB0B-D04D-90A6-03BE07662C26}"/>
              </a:ext>
            </a:extLst>
          </p:cNvPr>
          <p:cNvSpPr/>
          <p:nvPr/>
        </p:nvSpPr>
        <p:spPr>
          <a:xfrm>
            <a:off x="4542002" y="287720"/>
            <a:ext cx="6665930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Technology connects more and more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CF6AE-FBEB-433B-8BAF-9A11D82A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DF854-0D88-4236-B3B4-8C0F050CD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9"/>
          <a:stretch/>
        </p:blipFill>
        <p:spPr>
          <a:xfrm>
            <a:off x="0" y="1160216"/>
            <a:ext cx="12192000" cy="5697784"/>
          </a:xfrm>
          <a:prstGeom prst="rect">
            <a:avLst/>
          </a:prstGeom>
        </p:spPr>
      </p:pic>
      <p:pic>
        <p:nvPicPr>
          <p:cNvPr id="6146" name="Picture 2" descr="TikTok Logo : histoire, signification de l'emblème">
            <a:extLst>
              <a:ext uri="{FF2B5EF4-FFF2-40B4-BE49-F238E27FC236}">
                <a16:creationId xmlns:a16="http://schemas.microsoft.com/office/drawing/2014/main" id="{1BC8EC84-FECC-40A4-B7AC-EF9DDD897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3333"/>
          <a:stretch/>
        </p:blipFill>
        <p:spPr bwMode="auto">
          <a:xfrm rot="876526">
            <a:off x="639329" y="2711323"/>
            <a:ext cx="938274" cy="9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 nouvelles fonctionnalités sur Snapchat">
            <a:extLst>
              <a:ext uri="{FF2B5EF4-FFF2-40B4-BE49-F238E27FC236}">
                <a16:creationId xmlns:a16="http://schemas.microsoft.com/office/drawing/2014/main" id="{633BBC2A-1BB7-4ABA-A03F-F80CF5BC5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18662"/>
          <a:stretch/>
        </p:blipFill>
        <p:spPr bwMode="auto">
          <a:xfrm rot="21041566">
            <a:off x="7747231" y="1449332"/>
            <a:ext cx="1114425" cy="10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9928C87-63F2-471D-A6AA-5E40125B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738">
            <a:off x="9936768" y="2579859"/>
            <a:ext cx="2004407" cy="10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389EA0-1820-4CBD-BD0C-EB49D77A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F26BE-F85F-4E12-ACD4-6CCFA9461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A35A953-8D02-4AF0-BFD2-D18FBFA5D69A}"/>
              </a:ext>
            </a:extLst>
          </p:cNvPr>
          <p:cNvSpPr txBox="1">
            <a:spLocks/>
          </p:cNvSpPr>
          <p:nvPr/>
        </p:nvSpPr>
        <p:spPr>
          <a:xfrm>
            <a:off x="92202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BD079B-0585-4323-A879-02F4D27B7B8F}"/>
              </a:ext>
            </a:extLst>
          </p:cNvPr>
          <p:cNvSpPr/>
          <p:nvPr/>
        </p:nvSpPr>
        <p:spPr>
          <a:xfrm>
            <a:off x="4504460" y="297491"/>
            <a:ext cx="6230216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</a:rPr>
              <a:t>Senior ‘digital’ citizen</a:t>
            </a:r>
          </a:p>
        </p:txBody>
      </p:sp>
      <p:pic>
        <p:nvPicPr>
          <p:cNvPr id="7170" name="Picture 2" descr="Over 65 Infographic">
            <a:extLst>
              <a:ext uri="{FF2B5EF4-FFF2-40B4-BE49-F238E27FC236}">
                <a16:creationId xmlns:a16="http://schemas.microsoft.com/office/drawing/2014/main" id="{7E438C43-0C93-4C82-9D58-EDBB806C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/>
          <a:stretch/>
        </p:blipFill>
        <p:spPr bwMode="auto">
          <a:xfrm>
            <a:off x="1587500" y="1226012"/>
            <a:ext cx="8572500" cy="56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7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389EA0-1820-4CBD-BD0C-EB49D77A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F26BE-F85F-4E12-ACD4-6CCFA9461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A35A953-8D02-4AF0-BFD2-D18FBFA5D69A}"/>
              </a:ext>
            </a:extLst>
          </p:cNvPr>
          <p:cNvSpPr txBox="1">
            <a:spLocks/>
          </p:cNvSpPr>
          <p:nvPr/>
        </p:nvSpPr>
        <p:spPr>
          <a:xfrm>
            <a:off x="92202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BD079B-0585-4323-A879-02F4D27B7B8F}"/>
              </a:ext>
            </a:extLst>
          </p:cNvPr>
          <p:cNvSpPr/>
          <p:nvPr/>
        </p:nvSpPr>
        <p:spPr>
          <a:xfrm>
            <a:off x="4504459" y="297491"/>
            <a:ext cx="7289529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</a:rPr>
              <a:t>Digital developments bring opportunities…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3FAA02-9F2C-4BBE-A7F7-80D76769D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4"/>
          <a:stretch/>
        </p:blipFill>
        <p:spPr>
          <a:xfrm>
            <a:off x="6038851" y="1160707"/>
            <a:ext cx="6121400" cy="56666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77A0F4-EFD1-4ED4-A16A-D12BDA13B4C3}"/>
              </a:ext>
            </a:extLst>
          </p:cNvPr>
          <p:cNvSpPr/>
          <p:nvPr/>
        </p:nvSpPr>
        <p:spPr>
          <a:xfrm>
            <a:off x="556491" y="1179757"/>
            <a:ext cx="50276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healthcare services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smart watches (health-monitoring)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medical video-consultation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communication with the loved ones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self-driving cars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online services (travel booking, online shopping, finances planning, household expenses)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studying and access to information (kindle, podcasts)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8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2FBEB0-03EF-40BA-AA92-39B1FF16E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C61F2D-74DF-4E24-8D1E-E1EB4414C22E}"/>
              </a:ext>
            </a:extLst>
          </p:cNvPr>
          <p:cNvSpPr/>
          <p:nvPr/>
        </p:nvSpPr>
        <p:spPr>
          <a:xfrm>
            <a:off x="4874982" y="226594"/>
            <a:ext cx="5653312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Impact on six areas of life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4A49E8-ECD9-46A9-8CCE-881FAA604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965" y="6799564"/>
            <a:ext cx="2844800" cy="365125"/>
          </a:xfrm>
        </p:spPr>
        <p:txBody>
          <a:bodyPr/>
          <a:lstStyle/>
          <a:p>
            <a:fld id="{E8716A00-CC3F-A24A-9B86-816E9CA7F4AC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0A357DB-B525-4834-82AD-8122BB35A2C9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16A00-CC3F-A24A-9B86-816E9CA7F4AC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5081E-44C9-4925-95B9-AD3A967E1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4" r="5673"/>
          <a:stretch/>
        </p:blipFill>
        <p:spPr>
          <a:xfrm>
            <a:off x="-1" y="1160216"/>
            <a:ext cx="6725463" cy="3143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332343-67FD-4EC0-A615-26DE73DBCD40}"/>
              </a:ext>
            </a:extLst>
          </p:cNvPr>
          <p:cNvSpPr/>
          <p:nvPr/>
        </p:nvSpPr>
        <p:spPr>
          <a:xfrm>
            <a:off x="7247819" y="6126962"/>
            <a:ext cx="1272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bmfsfj.de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02AC4-E55D-4D47-834A-EF06FEE09BC9}"/>
              </a:ext>
            </a:extLst>
          </p:cNvPr>
          <p:cNvSpPr/>
          <p:nvPr/>
        </p:nvSpPr>
        <p:spPr>
          <a:xfrm>
            <a:off x="7159197" y="1532378"/>
            <a:ext cx="4933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Adapting Housing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Maintaining Mobility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Supporting Socialisation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Improving Healthcare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Supporting Nursing Care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Access to Public Space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EF305-33F8-4E35-8DEF-CCDCEECE64EC}"/>
              </a:ext>
            </a:extLst>
          </p:cNvPr>
          <p:cNvSpPr/>
          <p:nvPr/>
        </p:nvSpPr>
        <p:spPr>
          <a:xfrm>
            <a:off x="418572" y="4441751"/>
            <a:ext cx="6039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Findings and recommendations from the Eighth Government Report on Older People 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2D15-4D91-40AC-894C-FE0CA8702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467766"/>
            <a:ext cx="2716123" cy="10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Rights of seniors in the digital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59634-96D5-4B22-9602-C379E1D2BB43}"/>
              </a:ext>
            </a:extLst>
          </p:cNvPr>
          <p:cNvSpPr/>
          <p:nvPr/>
        </p:nvSpPr>
        <p:spPr>
          <a:xfrm>
            <a:off x="5590571" y="1624399"/>
            <a:ext cx="642275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Recommendations by the Committee of Ministers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Internet freedom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The right to private life with regard to network neutrality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Guide to Human Rights for Internet Users 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Studies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Algorithms and Human Rights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Internet and Electoral Campaigns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Spaces of Inclusion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Media Literacy for All</a:t>
            </a:r>
          </a:p>
          <a:p>
            <a:pPr>
              <a:spcBef>
                <a:spcPts val="1200"/>
              </a:spcBef>
            </a:pPr>
            <a:endParaRPr lang="en-US" sz="2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Imagini pentru media and internet literacy programmes">
            <a:extLst>
              <a:ext uri="{FF2B5EF4-FFF2-40B4-BE49-F238E27FC236}">
                <a16:creationId xmlns:a16="http://schemas.microsoft.com/office/drawing/2014/main" id="{EC3C240A-A04C-494F-83C1-4A6B5536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9" y="1510985"/>
            <a:ext cx="4905932" cy="4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0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2D7A3-E3D2-46B2-A86D-EE866D20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0" y="0"/>
            <a:ext cx="12192000" cy="1160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8737-8516-4B76-B845-2D276ADB3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DBEB8-8FB6-4783-B88A-7A99BE7CCD69}"/>
              </a:ext>
            </a:extLst>
          </p:cNvPr>
          <p:cNvSpPr/>
          <p:nvPr/>
        </p:nvSpPr>
        <p:spPr>
          <a:xfrm>
            <a:off x="1835150" y="6262503"/>
            <a:ext cx="3017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www.coe.int/digital citizenship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FCEF6-41BA-406F-8D0E-8A7FDD5DE576}"/>
              </a:ext>
            </a:extLst>
          </p:cNvPr>
          <p:cNvSpPr/>
          <p:nvPr/>
        </p:nvSpPr>
        <p:spPr>
          <a:xfrm>
            <a:off x="4506687" y="287720"/>
            <a:ext cx="6530767" cy="584775"/>
          </a:xfrm>
          <a:prstGeom prst="rect">
            <a:avLst/>
          </a:prstGeom>
          <a:solidFill>
            <a:srgbClr val="D0662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Digital citizenship education</a:t>
            </a:r>
          </a:p>
        </p:txBody>
      </p:sp>
      <p:pic>
        <p:nvPicPr>
          <p:cNvPr id="2050" name="Picture 2" descr="Being a Child in the Age of Technology">
            <a:extLst>
              <a:ext uri="{FF2B5EF4-FFF2-40B4-BE49-F238E27FC236}">
                <a16:creationId xmlns:a16="http://schemas.microsoft.com/office/drawing/2014/main" id="{CBD28477-FE65-4D2A-B265-4E98A04D4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8"/>
          <a:stretch/>
        </p:blipFill>
        <p:spPr bwMode="auto">
          <a:xfrm>
            <a:off x="1424903" y="2865938"/>
            <a:ext cx="9608867" cy="33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0BEFB-BF61-4DC7-8375-3B778632B869}"/>
              </a:ext>
            </a:extLst>
          </p:cNvPr>
          <p:cNvSpPr txBox="1"/>
          <p:nvPr/>
        </p:nvSpPr>
        <p:spPr>
          <a:xfrm>
            <a:off x="1424903" y="1366746"/>
            <a:ext cx="93764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>
                <a:solidFill>
                  <a:srgbClr val="161616"/>
                </a:solidFill>
                <a:effectLst/>
              </a:rPr>
              <a:t>The aim of the Digital Citizenship Education is the </a:t>
            </a:r>
            <a:r>
              <a:rPr lang="en-US" sz="2600" b="1" i="0" dirty="0">
                <a:solidFill>
                  <a:schemeClr val="accent1"/>
                </a:solidFill>
                <a:effectLst/>
              </a:rPr>
              <a:t>empowerment</a:t>
            </a:r>
            <a:r>
              <a:rPr lang="en-US" sz="2600" b="0" i="0" dirty="0">
                <a:solidFill>
                  <a:srgbClr val="161616"/>
                </a:solidFill>
                <a:effectLst/>
              </a:rPr>
              <a:t> through </a:t>
            </a:r>
            <a:r>
              <a:rPr lang="en-US" sz="2600" b="1" i="0" dirty="0">
                <a:solidFill>
                  <a:schemeClr val="accent1"/>
                </a:solidFill>
                <a:effectLst/>
              </a:rPr>
              <a:t>education</a:t>
            </a:r>
            <a:r>
              <a:rPr lang="en-US" sz="2600" b="0" i="0" dirty="0">
                <a:solidFill>
                  <a:srgbClr val="161616"/>
                </a:solidFill>
                <a:effectLst/>
              </a:rPr>
              <a:t> and the </a:t>
            </a:r>
            <a:r>
              <a:rPr lang="en-US" sz="26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acquisition of competences  </a:t>
            </a:r>
            <a:r>
              <a:rPr lang="en-US" sz="2600" b="0" i="0" dirty="0">
                <a:solidFill>
                  <a:srgbClr val="161616"/>
                </a:solidFill>
                <a:effectLst/>
              </a:rPr>
              <a:t>for learning and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active participation </a:t>
            </a:r>
            <a:r>
              <a:rPr lang="en-US" sz="2600" b="0" i="0" dirty="0">
                <a:solidFill>
                  <a:srgbClr val="161616"/>
                </a:solidFill>
                <a:effectLst/>
              </a:rPr>
              <a:t>in digital society.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7259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Breedbeeld</PresentationFormat>
  <Paragraphs>148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Calibri Light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Guido Dumon</cp:lastModifiedBy>
  <cp:revision>324</cp:revision>
  <cp:lastPrinted>2021-03-19T08:11:24Z</cp:lastPrinted>
  <dcterms:created xsi:type="dcterms:W3CDTF">2020-11-17T22:33:12Z</dcterms:created>
  <dcterms:modified xsi:type="dcterms:W3CDTF">2021-09-24T06:12:15Z</dcterms:modified>
</cp:coreProperties>
</file>