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19"/>
  </p:notesMasterIdLst>
  <p:handoutMasterIdLst>
    <p:handoutMasterId r:id="rId20"/>
  </p:handoutMasterIdLst>
  <p:sldIdLst>
    <p:sldId id="256" r:id="rId3"/>
    <p:sldId id="593" r:id="rId4"/>
    <p:sldId id="594" r:id="rId5"/>
    <p:sldId id="595" r:id="rId6"/>
    <p:sldId id="597" r:id="rId7"/>
    <p:sldId id="598" r:id="rId8"/>
    <p:sldId id="596" r:id="rId9"/>
    <p:sldId id="599" r:id="rId10"/>
    <p:sldId id="600" r:id="rId11"/>
    <p:sldId id="601" r:id="rId12"/>
    <p:sldId id="602" r:id="rId13"/>
    <p:sldId id="603" r:id="rId14"/>
    <p:sldId id="604" r:id="rId15"/>
    <p:sldId id="607" r:id="rId16"/>
    <p:sldId id="609" r:id="rId17"/>
    <p:sldId id="608" r:id="rId18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4" autoAdjust="0"/>
    <p:restoredTop sz="91769" autoAdjust="0"/>
  </p:normalViewPr>
  <p:slideViewPr>
    <p:cSldViewPr snapToObjects="1" showGuides="1">
      <p:cViewPr varScale="1">
        <p:scale>
          <a:sx n="75" d="100"/>
          <a:sy n="75" d="100"/>
        </p:scale>
        <p:origin x="1416" y="58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5" d="100"/>
          <a:sy n="85" d="100"/>
        </p:scale>
        <p:origin x="-3198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000" y="4692000"/>
            <a:ext cx="5706667" cy="4496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897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Personalities</a:t>
            </a:r>
            <a:r>
              <a:rPr lang="nl-BE" dirty="0"/>
              <a:t>,</a:t>
            </a:r>
            <a:r>
              <a:rPr lang="nl-BE" baseline="0" dirty="0"/>
              <a:t> persons and </a:t>
            </a:r>
            <a:r>
              <a:rPr lang="nl-BE" baseline="0" dirty="0" err="1"/>
              <a:t>people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111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stability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921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13367"/>
            <a:ext cx="3145769" cy="8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2656"/>
            <a:ext cx="2808737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  <p:pic>
        <p:nvPicPr>
          <p:cNvPr id="4098" name="Picture 19" descr="Beschrijving: LOGO_INSTITUUT OVERHEID_CMY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80" y="5999550"/>
            <a:ext cx="2171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  <p:pic>
        <p:nvPicPr>
          <p:cNvPr id="2050" name="Picture 19" descr="Beschrijving: LOGO_INSTITUUT OVERHEID_CMY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80" y="5999550"/>
            <a:ext cx="2171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24/09/2021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NUL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24/09/2021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nl-BE" dirty="0"/>
              <a:t>Instituut</a:t>
            </a:r>
            <a:r>
              <a:rPr lang="nl-BE" baseline="0" dirty="0"/>
              <a:t> voor de Overheid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89" y="5868602"/>
            <a:ext cx="1817511" cy="4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24/09/2021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3074" name="Picture 19" descr="Beschrijving: LOGO_INSTITUUT OVERHEID_CMYK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80" y="5999550"/>
            <a:ext cx="2171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578" y="1628800"/>
            <a:ext cx="6543280" cy="4202737"/>
          </a:xfrm>
        </p:spPr>
        <p:txBody>
          <a:bodyPr/>
          <a:lstStyle/>
          <a:p>
            <a:br>
              <a:rPr lang="nl-BE" sz="2800" b="1" dirty="0"/>
            </a:br>
            <a:br>
              <a:rPr lang="nl-BE" sz="2800" b="1" dirty="0"/>
            </a:br>
            <a:r>
              <a:rPr lang="en-GB" sz="3600" i="1" dirty="0"/>
              <a:t>ESU: a quarter of a century of active citizenship in a period of turbulent European unification</a:t>
            </a:r>
            <a:br>
              <a:rPr lang="nl-BE" sz="3600" b="1" dirty="0"/>
            </a:br>
            <a:br>
              <a:rPr lang="nl-BE" sz="2800" dirty="0"/>
            </a:br>
            <a:r>
              <a:rPr lang="nl-BE" sz="2400" dirty="0"/>
              <a:t>ESU </a:t>
            </a:r>
            <a:r>
              <a:rPr lang="nl-BE" sz="2400" dirty="0" err="1"/>
              <a:t>Congress</a:t>
            </a:r>
            <a:r>
              <a:rPr lang="nl-BE" sz="2400" dirty="0"/>
              <a:t> Madrid │24 September 2021</a:t>
            </a:r>
            <a:br>
              <a:rPr lang="nl-BE" sz="2800" dirty="0"/>
            </a:br>
            <a:br>
              <a:rPr lang="nl-BE" sz="2800" dirty="0"/>
            </a:br>
            <a:r>
              <a:rPr lang="nl-BE" sz="2200" i="1" dirty="0"/>
              <a:t>Prof. Steven Van Hecke</a:t>
            </a:r>
            <a:br>
              <a:rPr lang="nl-BE" sz="2200" i="1" dirty="0"/>
            </a:br>
            <a:r>
              <a:rPr lang="nl-BE" sz="2200" i="1" dirty="0"/>
              <a:t>       </a:t>
            </a:r>
            <a:r>
              <a:rPr lang="nl-BE" sz="2200" dirty="0"/>
              <a:t>@</a:t>
            </a:r>
            <a:r>
              <a:rPr lang="nl-BE" sz="2200" dirty="0" err="1"/>
              <a:t>VanHeckeSteven</a:t>
            </a:r>
            <a:endParaRPr lang="nl-BE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03" y="5559397"/>
            <a:ext cx="426687" cy="3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5437832" cy="5547688"/>
          </a:xfrm>
        </p:spPr>
      </p:pic>
    </p:spTree>
    <p:extLst>
      <p:ext uri="{BB962C8B-B14F-4D97-AF65-F5344CB8AC3E}">
        <p14:creationId xmlns:p14="http://schemas.microsoft.com/office/powerpoint/2010/main" val="64861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1995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31883"/>
            <a:ext cx="7992440" cy="4527975"/>
          </a:xfrm>
        </p:spPr>
      </p:pic>
    </p:spTree>
    <p:extLst>
      <p:ext uri="{BB962C8B-B14F-4D97-AF65-F5344CB8AC3E}">
        <p14:creationId xmlns:p14="http://schemas.microsoft.com/office/powerpoint/2010/main" val="103261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1995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349999"/>
            <a:ext cx="8640960" cy="4428000"/>
          </a:xfrm>
        </p:spPr>
        <p:txBody>
          <a:bodyPr/>
          <a:lstStyle/>
          <a:p>
            <a:pPr marL="0" indent="0">
              <a:buNone/>
            </a:pPr>
            <a:r>
              <a:rPr lang="en-US" sz="3000"/>
              <a:t>Romania, Slovakia, Latvia, Lithunania, Estonia and Bulgaria formally apply for accession to the EU.</a:t>
            </a:r>
            <a:endParaRPr lang="nl-BE" sz="300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20899"/>
            <a:ext cx="5658911" cy="37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7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EPP Congress Madrid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136281" cy="382652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461238" cy="2995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18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Representation within the EPP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31259"/>
            <a:ext cx="6711329" cy="4456742"/>
          </a:xfrm>
        </p:spPr>
      </p:pic>
    </p:spTree>
    <p:extLst>
      <p:ext uri="{BB962C8B-B14F-4D97-AF65-F5344CB8AC3E}">
        <p14:creationId xmlns:p14="http://schemas.microsoft.com/office/powerpoint/2010/main" val="183902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04" y="1196752"/>
            <a:ext cx="8069700" cy="43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1995-2025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49" y="180000"/>
            <a:ext cx="1857375" cy="17430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068289"/>
            <a:ext cx="654822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6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From</a:t>
            </a:r>
            <a:r>
              <a:rPr lang="nl-BE" dirty="0"/>
              <a:t> Madrid (1995) </a:t>
            </a:r>
            <a:r>
              <a:rPr lang="nl-BE" dirty="0" err="1"/>
              <a:t>to</a:t>
            </a:r>
            <a:r>
              <a:rPr lang="nl-BE" dirty="0"/>
              <a:t> Madrid</a:t>
            </a:r>
          </a:p>
        </p:txBody>
      </p:sp>
      <p:pic>
        <p:nvPicPr>
          <p:cNvPr id="1026" name="Picture 2" descr="https://www.epp.eu/files/uploads/2020/10/congressX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44429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2068" y="8238409"/>
            <a:ext cx="267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 picture is </a:t>
            </a:r>
            <a:r>
              <a:rPr lang="nl-BE" dirty="0" err="1"/>
              <a:t>worth</a:t>
            </a:r>
            <a:r>
              <a:rPr lang="nl-BE" dirty="0"/>
              <a:t> a </a:t>
            </a:r>
            <a:r>
              <a:rPr lang="nl-BE" dirty="0" err="1"/>
              <a:t>thousand</a:t>
            </a:r>
            <a:r>
              <a:rPr lang="nl-BE" dirty="0"/>
              <a:t> </a:t>
            </a:r>
            <a:r>
              <a:rPr lang="nl-BE" dirty="0" err="1"/>
              <a:t>words</a:t>
            </a:r>
            <a:endParaRPr lang="nl-BE" dirty="0"/>
          </a:p>
        </p:txBody>
      </p:sp>
      <p:pic>
        <p:nvPicPr>
          <p:cNvPr id="1028" name="Picture 4" descr="A picture is worth a thousand wor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19" y="4476989"/>
            <a:ext cx="3059832" cy="24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Persons (</a:t>
            </a:r>
            <a:r>
              <a:rPr lang="nl-BE" dirty="0" err="1"/>
              <a:t>leadership</a:t>
            </a:r>
            <a:r>
              <a:rPr lang="nl-BE" dirty="0"/>
              <a:t>)</a:t>
            </a:r>
          </a:p>
        </p:txBody>
      </p:sp>
      <p:pic>
        <p:nvPicPr>
          <p:cNvPr id="2050" name="Picture 2" descr="Über die ESU | Senioren-Union der CDU Deutschland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637"/>
            <a:ext cx="518457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U - European Seniors&amp;#39; Union -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38" y="1715692"/>
            <a:ext cx="4060775" cy="30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3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People (engagement)</a:t>
            </a:r>
          </a:p>
        </p:txBody>
      </p:sp>
      <p:pic>
        <p:nvPicPr>
          <p:cNvPr id="3074" name="Picture 2" descr="ESU - European Seniors&amp;#39; Union - Summer Academy 2017: Europe&amp;#39;s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04656" cy="39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1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1095"/>
            <a:ext cx="75342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3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" y="1196752"/>
            <a:ext cx="9137427" cy="5696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92896"/>
            <a:ext cx="3812961" cy="38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8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Policies</a:t>
            </a:r>
            <a:r>
              <a:rPr lang="nl-BE" dirty="0"/>
              <a:t> (topics)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00" y="1196752"/>
            <a:ext cx="8657500" cy="4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1995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37119"/>
            <a:ext cx="6198368" cy="4741381"/>
          </a:xfrm>
        </p:spPr>
      </p:pic>
    </p:spTree>
    <p:extLst>
      <p:ext uri="{BB962C8B-B14F-4D97-AF65-F5344CB8AC3E}">
        <p14:creationId xmlns:p14="http://schemas.microsoft.com/office/powerpoint/2010/main" val="52599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1995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1863"/>
            <a:ext cx="6552728" cy="4379407"/>
          </a:xfrm>
        </p:spPr>
      </p:pic>
    </p:spTree>
    <p:extLst>
      <p:ext uri="{BB962C8B-B14F-4D97-AF65-F5344CB8AC3E}">
        <p14:creationId xmlns:p14="http://schemas.microsoft.com/office/powerpoint/2010/main" val="3488748421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0</TotalTime>
  <Words>105</Words>
  <Application>Microsoft Office PowerPoint</Application>
  <PresentationFormat>Diavoorstelling (4:3)</PresentationFormat>
  <Paragraphs>19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Corporate-KU Leuven-Liggend-Achtergrond Wit</vt:lpstr>
      <vt:lpstr>Corporate-KU Leuven-Liggend-Achtergrond Wit en Watermerk</vt:lpstr>
      <vt:lpstr>  ESU: a quarter of a century of active citizenship in a period of turbulent European unification  ESU Congress Madrid │24 September 2021  Prof. Steven Van Hecke        @VanHeckeSteven</vt:lpstr>
      <vt:lpstr>From Madrid (1995) to Madrid</vt:lpstr>
      <vt:lpstr>Persons (leadership)</vt:lpstr>
      <vt:lpstr>People (engagement)</vt:lpstr>
      <vt:lpstr>PowerPoint-presentatie</vt:lpstr>
      <vt:lpstr>PowerPoint-presentatie</vt:lpstr>
      <vt:lpstr>Policies (topics)</vt:lpstr>
      <vt:lpstr>1995</vt:lpstr>
      <vt:lpstr>1995</vt:lpstr>
      <vt:lpstr>PowerPoint-presentatie</vt:lpstr>
      <vt:lpstr>1995</vt:lpstr>
      <vt:lpstr>1995</vt:lpstr>
      <vt:lpstr>EPP Congress Madrid</vt:lpstr>
      <vt:lpstr>Representation within the EPP</vt:lpstr>
      <vt:lpstr>PowerPoint-presentatie</vt:lpstr>
      <vt:lpstr>1995-2025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Guido Dumon</cp:lastModifiedBy>
  <cp:revision>305</cp:revision>
  <cp:lastPrinted>2019-02-18T08:00:09Z</cp:lastPrinted>
  <dcterms:created xsi:type="dcterms:W3CDTF">2012-07-10T07:57:57Z</dcterms:created>
  <dcterms:modified xsi:type="dcterms:W3CDTF">2021-09-24T06:14:12Z</dcterms:modified>
</cp:coreProperties>
</file>