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10" r:id="rId2"/>
  </p:sldMasterIdLst>
  <p:notesMasterIdLst>
    <p:notesMasterId r:id="rId19"/>
  </p:notesMasterIdLst>
  <p:handoutMasterIdLst>
    <p:handoutMasterId r:id="rId20"/>
  </p:handoutMasterIdLst>
  <p:sldIdLst>
    <p:sldId id="256" r:id="rId3"/>
    <p:sldId id="593" r:id="rId4"/>
    <p:sldId id="594" r:id="rId5"/>
    <p:sldId id="595" r:id="rId6"/>
    <p:sldId id="597" r:id="rId7"/>
    <p:sldId id="598" r:id="rId8"/>
    <p:sldId id="596" r:id="rId9"/>
    <p:sldId id="599" r:id="rId10"/>
    <p:sldId id="600" r:id="rId11"/>
    <p:sldId id="601" r:id="rId12"/>
    <p:sldId id="602" r:id="rId13"/>
    <p:sldId id="603" r:id="rId14"/>
    <p:sldId id="604" r:id="rId15"/>
    <p:sldId id="607" r:id="rId16"/>
    <p:sldId id="609" r:id="rId17"/>
    <p:sldId id="608" r:id="rId18"/>
  </p:sldIdLst>
  <p:sldSz cx="9144000" cy="6858000" type="screen4x3"/>
  <p:notesSz cx="6794500" cy="99314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>
          <p15:clr>
            <a:srgbClr val="A4A3A4"/>
          </p15:clr>
        </p15:guide>
        <p15:guide id="2" pos="56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E8A"/>
    <a:srgbClr val="1D8DB0"/>
    <a:srgbClr val="147694"/>
    <a:srgbClr val="177E9D"/>
    <a:srgbClr val="00407A"/>
    <a:srgbClr val="86BC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4" autoAdjust="0"/>
    <p:restoredTop sz="91769" autoAdjust="0"/>
  </p:normalViewPr>
  <p:slideViewPr>
    <p:cSldViewPr snapToObjects="1" showGuides="1">
      <p:cViewPr varScale="1">
        <p:scale>
          <a:sx n="75" d="100"/>
          <a:sy n="75" d="100"/>
        </p:scale>
        <p:origin x="1416" y="58"/>
      </p:cViewPr>
      <p:guideLst>
        <p:guide orient="horz" pos="3294"/>
        <p:guide pos="56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85" d="100"/>
          <a:sy n="85" d="100"/>
        </p:scale>
        <p:origin x="-3198" y="-90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24B3E-C6E9-4CB0-843C-3CD5676655AA}" type="slidenum">
              <a:rPr lang="nl-BE" sz="1000" smtClean="0"/>
              <a:pPr/>
              <a:t>‹nr.›</a:t>
            </a:fld>
            <a:endParaRPr lang="nl-BE" sz="1000"/>
          </a:p>
        </p:txBody>
      </p:sp>
    </p:spTree>
    <p:extLst>
      <p:ext uri="{BB962C8B-B14F-4D97-AF65-F5344CB8AC3E}">
        <p14:creationId xmlns:p14="http://schemas.microsoft.com/office/powerpoint/2010/main" val="397321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AF0A2F9-EF49-41B3-9E69-7CDBDC14786A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35000" y="4692000"/>
            <a:ext cx="5706667" cy="4496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17C257C2-8D60-4760-88CB-024AF3EEC64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475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257C2-8D60-4760-88CB-024AF3EEC641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897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Personalities</a:t>
            </a:r>
            <a:r>
              <a:rPr lang="nl-BE" dirty="0"/>
              <a:t>,</a:t>
            </a:r>
            <a:r>
              <a:rPr lang="nl-BE" baseline="0" dirty="0"/>
              <a:t> persons and </a:t>
            </a:r>
            <a:r>
              <a:rPr lang="nl-BE" baseline="0" dirty="0" err="1"/>
              <a:t>people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257C2-8D60-4760-88CB-024AF3EEC641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1113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stability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257C2-8D60-4760-88CB-024AF3EEC641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921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648000"/>
            <a:ext cx="9144000" cy="6228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en typ de titel van de presentatie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en typ de subtitel van de presentatie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800000"/>
            <a:ext cx="1840048" cy="429444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3600" y="5706000"/>
            <a:ext cx="428400" cy="72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213367"/>
            <a:ext cx="3145769" cy="80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2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648000"/>
            <a:ext cx="9144000" cy="6228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3096000" y="2088000"/>
            <a:ext cx="5580000" cy="1800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en typ de titel van de presentatie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096000" y="4193675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en typ de subtitel van de presentatie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800000"/>
            <a:ext cx="1840048" cy="429444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3600" y="5706000"/>
            <a:ext cx="428400" cy="7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32656"/>
            <a:ext cx="2808737" cy="7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4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53669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0"/>
            <a:ext cx="9144000" cy="6408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en typ de titel van de sectie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780000" y="4419108"/>
            <a:ext cx="5094000" cy="1080000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en typ de subtitel van de sectie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4000"/>
            <a:ext cx="3300991" cy="3209551"/>
          </a:xfrm>
          <a:prstGeom prst="rect">
            <a:avLst/>
          </a:prstGeom>
        </p:spPr>
      </p:pic>
      <p:pic>
        <p:nvPicPr>
          <p:cNvPr id="4098" name="Picture 19" descr="Beschrijving: LOGO_INSTITUUT OVERHEID_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780" y="5999550"/>
            <a:ext cx="21717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590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5954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32639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134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1974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3008313" cy="89510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5346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4788000"/>
            <a:ext cx="8334000" cy="540000"/>
          </a:xfrm>
        </p:spPr>
        <p:txBody>
          <a:bodyPr anchor="t" anchorCtr="0">
            <a:noAutofit/>
          </a:bodyPr>
          <a:lstStyle>
            <a:lvl1pPr algn="l">
              <a:defRPr sz="2000" b="1"/>
            </a:lvl1pPr>
          </a:lstStyle>
          <a:p>
            <a:r>
              <a:rPr lang="nl-NL" dirty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566000" y="6048000"/>
            <a:ext cx="1980000" cy="288000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40000" y="6048000"/>
            <a:ext cx="936000" cy="288000"/>
          </a:xfrm>
        </p:spPr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73489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1690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0"/>
            <a:ext cx="9144000" cy="6408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3780000" y="2304000"/>
            <a:ext cx="5094000" cy="18002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en typ de titel van de sectie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780000" y="4419108"/>
            <a:ext cx="5094000" cy="1080000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en typ de subtitel van de sectie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4000"/>
            <a:ext cx="3300991" cy="3209551"/>
          </a:xfrm>
          <a:prstGeom prst="rect">
            <a:avLst/>
          </a:prstGeom>
        </p:spPr>
      </p:pic>
      <p:pic>
        <p:nvPicPr>
          <p:cNvPr id="2050" name="Picture 19" descr="Beschrijving: LOGO_INSTITUUT OVERHEID_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780" y="5999550"/>
            <a:ext cx="21717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19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52BDEC"/>
                </a:solidFill>
              </a:defRPr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00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35400" y="1350000"/>
            <a:ext cx="4038600" cy="4428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803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40000" y="1350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0000" y="1991922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24000" y="1350000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4000" y="1991922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3782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182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9059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3008313" cy="89510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761909" y="540000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1435101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6352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4788000"/>
            <a:ext cx="8334000" cy="540000"/>
          </a:xfrm>
        </p:spPr>
        <p:txBody>
          <a:bodyPr anchor="t" anchorCtr="0">
            <a:noAutofit/>
          </a:bodyPr>
          <a:lstStyle>
            <a:lvl1pPr algn="l">
              <a:defRPr sz="2000" b="1"/>
            </a:lvl1pPr>
          </a:lstStyle>
          <a:p>
            <a:r>
              <a:rPr lang="nl-NL" dirty="0"/>
              <a:t>Klik en typ de tekst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40000" y="540000"/>
            <a:ext cx="83340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40000" y="544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en typ de tekst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40000" y="6048000"/>
            <a:ext cx="936000" cy="288000"/>
          </a:xfrm>
        </p:spPr>
        <p:txBody>
          <a:bodyPr/>
          <a:lstStyle/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1566000" y="6048000"/>
            <a:ext cx="1980000" cy="288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2426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NUL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NUL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334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552" y="6048000"/>
            <a:ext cx="936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6000" y="6048000"/>
            <a:ext cx="1980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6000" y="6048000"/>
            <a:ext cx="936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0" y="6408000"/>
            <a:ext cx="9144000" cy="486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nl-BE" dirty="0"/>
              <a:t>Instituut</a:t>
            </a:r>
            <a:r>
              <a:rPr lang="nl-BE" baseline="0" dirty="0"/>
              <a:t> voor de Overheid</a:t>
            </a:r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489" y="5868602"/>
            <a:ext cx="1817511" cy="4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9" r:id="rId2"/>
    <p:sldLayoutId id="2147483698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580"/>
        </a:spcBef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20000" indent="-360363" algn="l" defTabSz="914400" rtl="0" eaLnBrk="1" latinLnBrk="0" hangingPunct="1">
        <a:spcBef>
          <a:spcPts val="580"/>
        </a:spcBef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90000" indent="-2700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80000" algn="l" defTabSz="914400" rtl="0" eaLnBrk="1" latinLnBrk="0" hangingPunct="1">
        <a:spcBef>
          <a:spcPts val="380"/>
        </a:spcBef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defTabSz="914400" rtl="0" eaLnBrk="1" latinLnBrk="0" hangingPunct="1">
        <a:spcBef>
          <a:spcPts val="380"/>
        </a:spcBef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4000"/>
            <a:ext cx="3240000" cy="2668236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334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349999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en typ de tekst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39552" y="6048000"/>
            <a:ext cx="936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4DDCD72-59EE-436D-B435-201699A5BB49}" type="datetimeFigureOut">
              <a:rPr lang="nl-BE" smtClean="0"/>
              <a:pPr/>
              <a:t>24/09/2021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566000" y="6048000"/>
            <a:ext cx="1980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636000" y="6048000"/>
            <a:ext cx="936000" cy="288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rgbClr val="00407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5D8031-C8E5-48F8-A3B6-81643B27A3AF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0" y="6408000"/>
            <a:ext cx="9144000" cy="486000"/>
          </a:xfrm>
          <a:prstGeom prst="rect">
            <a:avLst/>
          </a:prstGeom>
          <a:gradFill flip="none" rotWithShape="1">
            <a:gsLst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16E8A"/>
              </a:gs>
              <a:gs pos="100000">
                <a:srgbClr val="177E9D"/>
              </a:gs>
              <a:gs pos="100000">
                <a:srgbClr val="116E8A"/>
              </a:gs>
              <a:gs pos="100000">
                <a:schemeClr val="accent1">
                  <a:tint val="44500"/>
                  <a:satMod val="160000"/>
                </a:schemeClr>
              </a:gs>
              <a:gs pos="0">
                <a:srgbClr val="1D8DB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/>
          </a:p>
        </p:txBody>
      </p:sp>
      <p:pic>
        <p:nvPicPr>
          <p:cNvPr id="3074" name="Picture 19" descr="Beschrijving: LOGO_INSTITUUT OVERHEID_CMYK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780" y="5999550"/>
            <a:ext cx="21717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4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580"/>
        </a:spcBef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20000" indent="-360363" algn="l" defTabSz="914400" rtl="0" eaLnBrk="1" latinLnBrk="0" hangingPunct="1">
        <a:spcBef>
          <a:spcPts val="580"/>
        </a:spcBef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90000" indent="-2700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80000" algn="l" defTabSz="914400" rtl="0" eaLnBrk="1" latinLnBrk="0" hangingPunct="1">
        <a:spcBef>
          <a:spcPts val="380"/>
        </a:spcBef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defTabSz="914400" rtl="0" eaLnBrk="1" latinLnBrk="0" hangingPunct="1">
        <a:spcBef>
          <a:spcPts val="380"/>
        </a:spcBef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0578" y="1628800"/>
            <a:ext cx="6543280" cy="4202737"/>
          </a:xfrm>
        </p:spPr>
        <p:txBody>
          <a:bodyPr/>
          <a:lstStyle/>
          <a:p>
            <a:br>
              <a:rPr lang="nl-BE" sz="2800" b="1" dirty="0"/>
            </a:br>
            <a:br>
              <a:rPr lang="nl-BE" sz="2800" b="1" dirty="0"/>
            </a:br>
            <a:r>
              <a:rPr lang="en-GB" sz="3600" i="1" dirty="0"/>
              <a:t>ESU: a quarter of a century of active citizenship in a period of turbulent European unification</a:t>
            </a:r>
            <a:br>
              <a:rPr lang="nl-BE" sz="3600" b="1" dirty="0"/>
            </a:br>
            <a:br>
              <a:rPr lang="nl-BE" sz="2800" dirty="0"/>
            </a:br>
            <a:r>
              <a:rPr lang="nl-BE" sz="2400" dirty="0"/>
              <a:t>ESU </a:t>
            </a:r>
            <a:r>
              <a:rPr lang="nl-BE" sz="2400" dirty="0" err="1"/>
              <a:t>Congress</a:t>
            </a:r>
            <a:r>
              <a:rPr lang="nl-BE" sz="2400" dirty="0"/>
              <a:t> Madrid │24 September 2021</a:t>
            </a:r>
            <a:br>
              <a:rPr lang="nl-BE" sz="2800" dirty="0"/>
            </a:br>
            <a:br>
              <a:rPr lang="nl-BE" sz="2800" dirty="0"/>
            </a:br>
            <a:r>
              <a:rPr lang="nl-BE" sz="2200" i="1" dirty="0"/>
              <a:t>Prof. Steven Van Hecke</a:t>
            </a:r>
            <a:br>
              <a:rPr lang="nl-BE" sz="2200" i="1" dirty="0"/>
            </a:br>
            <a:r>
              <a:rPr lang="nl-BE" sz="2200" i="1" dirty="0"/>
              <a:t>       </a:t>
            </a:r>
            <a:r>
              <a:rPr lang="nl-BE" sz="2200" dirty="0"/>
              <a:t>@</a:t>
            </a:r>
            <a:r>
              <a:rPr lang="nl-BE" sz="2200" dirty="0" err="1"/>
              <a:t>VanHeckeSteven</a:t>
            </a:r>
            <a:endParaRPr lang="nl-BE" sz="2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03" y="5559397"/>
            <a:ext cx="426687" cy="34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1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5437832" cy="5547688"/>
          </a:xfrm>
        </p:spPr>
      </p:pic>
    </p:spTree>
    <p:extLst>
      <p:ext uri="{BB962C8B-B14F-4D97-AF65-F5344CB8AC3E}">
        <p14:creationId xmlns:p14="http://schemas.microsoft.com/office/powerpoint/2010/main" val="648619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1995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231883"/>
            <a:ext cx="7992440" cy="4527975"/>
          </a:xfrm>
        </p:spPr>
      </p:pic>
    </p:spTree>
    <p:extLst>
      <p:ext uri="{BB962C8B-B14F-4D97-AF65-F5344CB8AC3E}">
        <p14:creationId xmlns:p14="http://schemas.microsoft.com/office/powerpoint/2010/main" val="1032614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1995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349999"/>
            <a:ext cx="8640960" cy="4428000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Romania, Slovakia, Latvia, Lithunania, Estonia and Bulgaria formally apply for accession to the EU.</a:t>
            </a:r>
            <a:endParaRPr lang="nl-BE" sz="300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20899"/>
            <a:ext cx="5658911" cy="374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79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EPP Congress Madrid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5136281" cy="3826529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3461238" cy="2995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189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Representation within the EPP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31259"/>
            <a:ext cx="6711329" cy="4456742"/>
          </a:xfrm>
        </p:spPr>
      </p:pic>
    </p:spTree>
    <p:extLst>
      <p:ext uri="{BB962C8B-B14F-4D97-AF65-F5344CB8AC3E}">
        <p14:creationId xmlns:p14="http://schemas.microsoft.com/office/powerpoint/2010/main" val="1839023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04" y="1196752"/>
            <a:ext cx="8069700" cy="430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20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1995-2025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049" y="180000"/>
            <a:ext cx="1857375" cy="17430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068289"/>
            <a:ext cx="654822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6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From</a:t>
            </a:r>
            <a:r>
              <a:rPr lang="nl-BE" dirty="0"/>
              <a:t> Madrid (1995) </a:t>
            </a:r>
            <a:r>
              <a:rPr lang="nl-BE" dirty="0" err="1"/>
              <a:t>to</a:t>
            </a:r>
            <a:r>
              <a:rPr lang="nl-BE" dirty="0"/>
              <a:t> Madrid</a:t>
            </a:r>
          </a:p>
        </p:txBody>
      </p:sp>
      <p:pic>
        <p:nvPicPr>
          <p:cNvPr id="1026" name="Picture 2" descr="https://www.epp.eu/files/uploads/2020/10/congressX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444297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42068" y="8238409"/>
            <a:ext cx="2673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A picture is </a:t>
            </a:r>
            <a:r>
              <a:rPr lang="nl-BE" dirty="0" err="1"/>
              <a:t>worth</a:t>
            </a:r>
            <a:r>
              <a:rPr lang="nl-BE" dirty="0"/>
              <a:t> a </a:t>
            </a:r>
            <a:r>
              <a:rPr lang="nl-BE" dirty="0" err="1"/>
              <a:t>thousand</a:t>
            </a:r>
            <a:r>
              <a:rPr lang="nl-BE" dirty="0"/>
              <a:t> </a:t>
            </a:r>
            <a:r>
              <a:rPr lang="nl-BE" dirty="0" err="1"/>
              <a:t>words</a:t>
            </a:r>
            <a:endParaRPr lang="nl-BE" dirty="0"/>
          </a:p>
        </p:txBody>
      </p:sp>
      <p:pic>
        <p:nvPicPr>
          <p:cNvPr id="1028" name="Picture 4" descr="A picture is worth a thousand word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19" y="4476989"/>
            <a:ext cx="3059832" cy="244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6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Persons (</a:t>
            </a:r>
            <a:r>
              <a:rPr lang="nl-BE" dirty="0" err="1"/>
              <a:t>leadership</a:t>
            </a:r>
            <a:r>
              <a:rPr lang="nl-BE" dirty="0"/>
              <a:t>)</a:t>
            </a:r>
          </a:p>
        </p:txBody>
      </p:sp>
      <p:pic>
        <p:nvPicPr>
          <p:cNvPr id="2050" name="Picture 2" descr="Über die ESU | Senioren-Union der CDU Deutschland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3637"/>
            <a:ext cx="5184576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SU - European Seniors&amp;#39; Union - Peop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38" y="1715692"/>
            <a:ext cx="4060775" cy="304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53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People (engagement)</a:t>
            </a:r>
          </a:p>
        </p:txBody>
      </p:sp>
      <p:pic>
        <p:nvPicPr>
          <p:cNvPr id="3074" name="Picture 2" descr="ESU - European Seniors&amp;#39; Union - Summer Academy 2017: Europe&amp;#39;s Fu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5904656" cy="39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515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21095"/>
            <a:ext cx="753427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3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" y="1196752"/>
            <a:ext cx="9137427" cy="5696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492896"/>
            <a:ext cx="3812961" cy="38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1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Policies</a:t>
            </a:r>
            <a:r>
              <a:rPr lang="nl-BE" dirty="0"/>
              <a:t> (topics)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00" y="1196752"/>
            <a:ext cx="8657500" cy="465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16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1995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37119"/>
            <a:ext cx="6198368" cy="4741381"/>
          </a:xfrm>
        </p:spPr>
      </p:pic>
    </p:spTree>
    <p:extLst>
      <p:ext uri="{BB962C8B-B14F-4D97-AF65-F5344CB8AC3E}">
        <p14:creationId xmlns:p14="http://schemas.microsoft.com/office/powerpoint/2010/main" val="52599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1995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1863"/>
            <a:ext cx="6552728" cy="4379407"/>
          </a:xfrm>
        </p:spPr>
      </p:pic>
    </p:spTree>
    <p:extLst>
      <p:ext uri="{BB962C8B-B14F-4D97-AF65-F5344CB8AC3E}">
        <p14:creationId xmlns:p14="http://schemas.microsoft.com/office/powerpoint/2010/main" val="3488748421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-KU Leuven-Liggend-Achtergrond Wit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52BDEC"/>
      </a:accent3>
      <a:accent4>
        <a:srgbClr val="00407A"/>
      </a:accent4>
      <a:accent5>
        <a:srgbClr val="7F7F7F"/>
      </a:accent5>
      <a:accent6>
        <a:srgbClr val="595959"/>
      </a:accent6>
      <a:hlink>
        <a:srgbClr val="1D8DB0"/>
      </a:hlink>
      <a:folHlink>
        <a:srgbClr val="00407A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orporate-KU Leuven-Liggend-Achtergrond Wit en Watermerk">
  <a:themeElements>
    <a:clrScheme name="KULeuven-Themakleuren">
      <a:dk1>
        <a:srgbClr val="00407A"/>
      </a:dk1>
      <a:lt1>
        <a:srgbClr val="FFFFFF"/>
      </a:lt1>
      <a:dk2>
        <a:srgbClr val="00407A"/>
      </a:dk2>
      <a:lt2>
        <a:srgbClr val="FFFFFF"/>
      </a:lt2>
      <a:accent1>
        <a:srgbClr val="1D8DB0"/>
      </a:accent1>
      <a:accent2>
        <a:srgbClr val="116E8A"/>
      </a:accent2>
      <a:accent3>
        <a:srgbClr val="86BCE5"/>
      </a:accent3>
      <a:accent4>
        <a:srgbClr val="00407A"/>
      </a:accent4>
      <a:accent5>
        <a:srgbClr val="7F7F7F"/>
      </a:accent5>
      <a:accent6>
        <a:srgbClr val="595959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0</TotalTime>
  <Words>105</Words>
  <Application>Microsoft Office PowerPoint</Application>
  <PresentationFormat>Diavoorstelling (4:3)</PresentationFormat>
  <Paragraphs>19</Paragraphs>
  <Slides>16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Corporate-KU Leuven-Liggend-Achtergrond Wit</vt:lpstr>
      <vt:lpstr>Corporate-KU Leuven-Liggend-Achtergrond Wit en Watermerk</vt:lpstr>
      <vt:lpstr>  ESU: a quarter of a century of active citizenship in a period of turbulent European unification  ESU Congress Madrid │24 September 2021  Prof. Steven Van Hecke        @VanHeckeSteven</vt:lpstr>
      <vt:lpstr>From Madrid (1995) to Madrid</vt:lpstr>
      <vt:lpstr>Persons (leadership)</vt:lpstr>
      <vt:lpstr>People (engagement)</vt:lpstr>
      <vt:lpstr>PowerPoint-presentatie</vt:lpstr>
      <vt:lpstr>PowerPoint-presentatie</vt:lpstr>
      <vt:lpstr>Policies (topics)</vt:lpstr>
      <vt:lpstr>1995</vt:lpstr>
      <vt:lpstr>1995</vt:lpstr>
      <vt:lpstr>PowerPoint-presentatie</vt:lpstr>
      <vt:lpstr>1995</vt:lpstr>
      <vt:lpstr>1995</vt:lpstr>
      <vt:lpstr>EPP Congress Madrid</vt:lpstr>
      <vt:lpstr>Representation within the EPP</vt:lpstr>
      <vt:lpstr>PowerPoint-presentatie</vt:lpstr>
      <vt:lpstr>1995-2025</vt:lpstr>
    </vt:vector>
  </TitlesOfParts>
  <Company>KULeuven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ICTS | Communicatie, Servicepunt en Opleiding</dc:creator>
  <dc:description>Huisstijl KU Leuven - versie 24 juli 2012</dc:description>
  <cp:lastModifiedBy>Guido Dumon</cp:lastModifiedBy>
  <cp:revision>305</cp:revision>
  <cp:lastPrinted>2019-02-18T08:00:09Z</cp:lastPrinted>
  <dcterms:created xsi:type="dcterms:W3CDTF">2012-07-10T07:57:57Z</dcterms:created>
  <dcterms:modified xsi:type="dcterms:W3CDTF">2021-09-24T06:14:12Z</dcterms:modified>
</cp:coreProperties>
</file>